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7" d="100"/>
          <a:sy n="77" d="100"/>
        </p:scale>
        <p:origin x="2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6111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611188"/>
          </a:xfrm>
          <a:prstGeom prst="rect">
            <a:avLst/>
          </a:prstGeom>
        </p:spPr>
        <p:txBody>
          <a:bodyPr vert="horz" lIns="91440" tIns="45720" rIns="91440" bIns="45720" rtlCol="0"/>
          <a:lstStyle>
            <a:lvl1pPr algn="r">
              <a:defRPr sz="1200"/>
            </a:lvl1pPr>
          </a:lstStyle>
          <a:p>
            <a:fld id="{1F8C4C15-CA53-A14E-A857-B02AB68134DF}" type="datetimeFigureOut">
              <a:rPr lang="en-US" smtClean="0"/>
              <a:t>8/17/2026</a:t>
            </a:fld>
            <a:endParaRPr lang="en-US" dirty="0"/>
          </a:p>
        </p:txBody>
      </p:sp>
      <p:sp>
        <p:nvSpPr>
          <p:cNvPr id="4" name="Slide Image Placeholder 3"/>
          <p:cNvSpPr>
            <a:spLocks noGrp="1" noRot="1" noChangeAspect="1"/>
          </p:cNvSpPr>
          <p:nvPr>
            <p:ph type="sldImg" idx="2"/>
          </p:nvPr>
        </p:nvSpPr>
        <p:spPr>
          <a:xfrm>
            <a:off x="-228600" y="1524000"/>
            <a:ext cx="7315200" cy="41148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5867400"/>
            <a:ext cx="5486400" cy="48006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1580813"/>
            <a:ext cx="2971800" cy="6111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11580813"/>
            <a:ext cx="2971800" cy="611187"/>
          </a:xfrm>
          <a:prstGeom prst="rect">
            <a:avLst/>
          </a:prstGeom>
        </p:spPr>
        <p:txBody>
          <a:bodyPr vert="horz" lIns="91440" tIns="45720" rIns="91440" bIns="45720" rtlCol="0" anchor="b"/>
          <a:lstStyle>
            <a:lvl1pPr algn="r">
              <a:defRPr sz="1200"/>
            </a:lvl1pPr>
          </a:lstStyle>
          <a:p>
            <a:fld id="{40F40CDF-9DC5-2248-81B7-6F34F5A7DADD}" type="slidenum">
              <a:rPr lang="en-US" smtClean="0"/>
              <a:t>‹#›</a:t>
            </a:fld>
            <a:endParaRPr lang="en-US" dirty="0"/>
          </a:p>
        </p:txBody>
      </p:sp>
    </p:spTree>
    <p:extLst>
      <p:ext uri="{BB962C8B-B14F-4D97-AF65-F5344CB8AC3E}">
        <p14:creationId xmlns:p14="http://schemas.microsoft.com/office/powerpoint/2010/main" val="4224163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2150"/>
        </a:solidFill>
        <a:effectLst/>
      </p:bgPr>
    </p:bg>
    <p:spTree>
      <p:nvGrpSpPr>
        <p:cNvPr id="1" name=""/>
        <p:cNvGrpSpPr/>
        <p:nvPr/>
      </p:nvGrpSpPr>
      <p:grpSpPr>
        <a:xfrm>
          <a:off x="0" y="0"/>
          <a:ext cx="0" cy="0"/>
          <a:chOff x="0" y="0"/>
          <a:chExt cx="0" cy="0"/>
        </a:xfrm>
      </p:grpSpPr>
      <p:sp>
        <p:nvSpPr>
          <p:cNvPr id="4" name="Text 2"/>
          <p:cNvSpPr/>
          <p:nvPr/>
        </p:nvSpPr>
        <p:spPr>
          <a:xfrm>
            <a:off x="731520" y="2011680"/>
            <a:ext cx="10698480" cy="822960"/>
          </a:xfrm>
          <a:prstGeom prst="rect">
            <a:avLst/>
          </a:prstGeom>
          <a:noFill/>
          <a:ln/>
        </p:spPr>
        <p:txBody>
          <a:bodyPr wrap="square" lIns="0" tIns="0" rIns="0" bIns="0" rtlCol="0" anchor="ctr"/>
          <a:lstStyle/>
          <a:p>
            <a:pPr marL="0" indent="0" algn="l">
              <a:buNone/>
            </a:pPr>
            <a:r>
              <a:rPr lang="en-US" sz="4000" b="1" dirty="0">
                <a:solidFill>
                  <a:srgbClr val="FFFFFF"/>
                </a:solidFill>
                <a:latin typeface="Calibri" pitchFamily="34" charset="0"/>
                <a:ea typeface="Calibri" pitchFamily="34" charset="-122"/>
                <a:cs typeface="Calibri" pitchFamily="34" charset="-120"/>
              </a:rPr>
              <a:t>RAC/RAN GUIDELINES</a:t>
            </a:r>
            <a:endParaRPr lang="en-US" sz="4000" dirty="0"/>
          </a:p>
        </p:txBody>
      </p:sp>
      <p:sp>
        <p:nvSpPr>
          <p:cNvPr id="5" name="Text 3"/>
          <p:cNvSpPr/>
          <p:nvPr/>
        </p:nvSpPr>
        <p:spPr>
          <a:xfrm>
            <a:off x="731520" y="2788920"/>
            <a:ext cx="10698480" cy="914400"/>
          </a:xfrm>
          <a:prstGeom prst="rect">
            <a:avLst/>
          </a:prstGeom>
          <a:noFill/>
          <a:ln/>
        </p:spPr>
        <p:txBody>
          <a:bodyPr wrap="square" lIns="0" tIns="0" rIns="0" bIns="0" rtlCol="0" anchor="ctr"/>
          <a:lstStyle/>
          <a:p>
            <a:pPr marL="0" indent="0" algn="l">
              <a:lnSpc>
                <a:spcPct val="125000"/>
              </a:lnSpc>
              <a:buNone/>
            </a:pPr>
            <a:r>
              <a:rPr lang="en-US" sz="1700" dirty="0">
                <a:solidFill>
                  <a:srgbClr val="C7D0E3"/>
                </a:solidFill>
                <a:latin typeface="Calibri" pitchFamily="34" charset="0"/>
                <a:ea typeface="Calibri" pitchFamily="34" charset="-122"/>
                <a:cs typeface="Calibri" pitchFamily="34" charset="-120"/>
              </a:rPr>
              <a:t>Draft Guidelines for the Establishment and Operation of</a:t>
            </a:r>
            <a:endParaRPr lang="en-US" sz="1700" dirty="0"/>
          </a:p>
          <a:p>
            <a:pPr marL="0" indent="0" algn="l">
              <a:lnSpc>
                <a:spcPct val="125000"/>
              </a:lnSpc>
              <a:buNone/>
            </a:pPr>
            <a:r>
              <a:rPr lang="en-US" sz="1700" dirty="0">
                <a:solidFill>
                  <a:srgbClr val="C7D0E3"/>
                </a:solidFill>
                <a:latin typeface="Calibri" pitchFamily="34" charset="0"/>
                <a:ea typeface="Calibri" pitchFamily="34" charset="-122"/>
                <a:cs typeface="Calibri" pitchFamily="34" charset="-120"/>
              </a:rPr>
              <a:t>Regional Activity Centres (RACs) and Regional Activity Networks (RANs)</a:t>
            </a:r>
            <a:endParaRPr lang="en-US" sz="1700" dirty="0"/>
          </a:p>
        </p:txBody>
      </p:sp>
      <p:sp>
        <p:nvSpPr>
          <p:cNvPr id="6" name="Text 4"/>
          <p:cNvSpPr/>
          <p:nvPr/>
        </p:nvSpPr>
        <p:spPr>
          <a:xfrm>
            <a:off x="731520" y="3794760"/>
            <a:ext cx="10698480" cy="457200"/>
          </a:xfrm>
          <a:prstGeom prst="rect">
            <a:avLst/>
          </a:prstGeom>
          <a:noFill/>
          <a:ln/>
        </p:spPr>
        <p:txBody>
          <a:bodyPr wrap="square" lIns="0" tIns="0" rIns="0" bIns="0" rtlCol="0" anchor="ctr"/>
          <a:lstStyle/>
          <a:p>
            <a:pPr marL="0" indent="0" algn="l">
              <a:buNone/>
            </a:pPr>
            <a:r>
              <a:rPr lang="en-US" sz="2000" dirty="0">
                <a:solidFill>
                  <a:srgbClr val="E8A838"/>
                </a:solidFill>
                <a:latin typeface="Calibri" pitchFamily="34" charset="0"/>
                <a:ea typeface="Calibri" pitchFamily="34" charset="-122"/>
                <a:cs typeface="Calibri" pitchFamily="34" charset="-120"/>
              </a:rPr>
              <a:t>Summary of Comments Received and Secretariat Responses</a:t>
            </a:r>
            <a:endParaRPr lang="en-US" sz="2000" dirty="0"/>
          </a:p>
        </p:txBody>
      </p:sp>
      <p:sp>
        <p:nvSpPr>
          <p:cNvPr id="7" name="Text 5"/>
          <p:cNvSpPr/>
          <p:nvPr/>
        </p:nvSpPr>
        <p:spPr>
          <a:xfrm>
            <a:off x="731520" y="4572000"/>
            <a:ext cx="10698480" cy="640080"/>
          </a:xfrm>
          <a:prstGeom prst="rect">
            <a:avLst/>
          </a:prstGeom>
          <a:noFill/>
          <a:ln/>
        </p:spPr>
        <p:txBody>
          <a:bodyPr wrap="square" lIns="0" tIns="0" rIns="0" bIns="0" rtlCol="0" anchor="ctr"/>
          <a:lstStyle/>
          <a:p>
            <a:pPr marL="0" indent="0" algn="l">
              <a:lnSpc>
                <a:spcPct val="130000"/>
              </a:lnSpc>
              <a:buNone/>
            </a:pPr>
            <a:r>
              <a:rPr lang="en-US" sz="1500" i="1" dirty="0">
                <a:solidFill>
                  <a:srgbClr val="C7D0E3"/>
                </a:solidFill>
                <a:latin typeface="Calibri" pitchFamily="34" charset="0"/>
                <a:ea typeface="Calibri" pitchFamily="34" charset="-122"/>
                <a:cs typeface="Calibri" pitchFamily="34" charset="-120"/>
              </a:rPr>
              <a:t>Prepared for the Intersessional Meeting of National and Protocol Focal Points (Virtual)</a:t>
            </a:r>
            <a:endParaRPr lang="en-US" sz="1500" dirty="0"/>
          </a:p>
          <a:p>
            <a:pPr marL="0" indent="0" algn="l">
              <a:lnSpc>
                <a:spcPct val="130000"/>
              </a:lnSpc>
              <a:buNone/>
            </a:pPr>
            <a:r>
              <a:rPr lang="en-US" sz="1500" i="1" dirty="0">
                <a:solidFill>
                  <a:srgbClr val="C7D0E3"/>
                </a:solidFill>
                <a:latin typeface="Calibri" pitchFamily="34" charset="0"/>
                <a:ea typeface="Calibri" pitchFamily="34" charset="-122"/>
                <a:cs typeface="Calibri" pitchFamily="34" charset="-120"/>
              </a:rPr>
              <a:t>18–19 August 2026</a:t>
            </a:r>
            <a:endParaRPr lang="en-US" sz="1500" dirty="0"/>
          </a:p>
        </p:txBody>
      </p:sp>
      <p:sp>
        <p:nvSpPr>
          <p:cNvPr id="8" name="Text 6"/>
          <p:cNvSpPr/>
          <p:nvPr/>
        </p:nvSpPr>
        <p:spPr>
          <a:xfrm>
            <a:off x="731520" y="6172200"/>
            <a:ext cx="7315200" cy="320040"/>
          </a:xfrm>
          <a:prstGeom prst="rect">
            <a:avLst/>
          </a:prstGeom>
          <a:noFill/>
          <a:ln/>
        </p:spPr>
        <p:txBody>
          <a:bodyPr wrap="square" lIns="0" tIns="0" rIns="0" bIns="0" rtlCol="0" anchor="ctr"/>
          <a:lstStyle/>
          <a:p>
            <a:pPr marL="0" indent="0" algn="l">
              <a:buNone/>
            </a:pPr>
            <a:r>
              <a:rPr lang="en-US" sz="1200" dirty="0">
                <a:solidFill>
                  <a:srgbClr val="8B96AE"/>
                </a:solidFill>
                <a:latin typeface="Calibri" pitchFamily="34" charset="0"/>
                <a:ea typeface="Calibri" pitchFamily="34" charset="-122"/>
                <a:cs typeface="Calibri" pitchFamily="34" charset="-120"/>
              </a:rPr>
              <a:t>Cartagena Convention Secretariat</a:t>
            </a:r>
            <a:endParaRPr lang="en-US" sz="1200" dirty="0"/>
          </a:p>
        </p:txBody>
      </p:sp>
      <p:pic>
        <p:nvPicPr>
          <p:cNvPr id="10" name="Picture 9">
            <a:extLst>
              <a:ext uri="{FF2B5EF4-FFF2-40B4-BE49-F238E27FC236}">
                <a16:creationId xmlns:a16="http://schemas.microsoft.com/office/drawing/2014/main" id="{6C51E5E3-6E4B-E2E9-B21E-A098633C8BFD}"/>
              </a:ext>
            </a:extLst>
          </p:cNvPr>
          <p:cNvPicPr>
            <a:picLocks noChangeAspect="1"/>
          </p:cNvPicPr>
          <p:nvPr/>
        </p:nvPicPr>
        <p:blipFill>
          <a:blip r:embed="rId3"/>
          <a:stretch>
            <a:fillRect/>
          </a:stretch>
        </p:blipFill>
        <p:spPr>
          <a:xfrm>
            <a:off x="8135745" y="-844209"/>
            <a:ext cx="4302111" cy="2419938"/>
          </a:xfrm>
          <a:prstGeom prst="rect">
            <a:avLst/>
          </a:prstGeom>
        </p:spPr>
      </p:pic>
      <p:pic>
        <p:nvPicPr>
          <p:cNvPr id="12" name="Picture 11">
            <a:extLst>
              <a:ext uri="{FF2B5EF4-FFF2-40B4-BE49-F238E27FC236}">
                <a16:creationId xmlns:a16="http://schemas.microsoft.com/office/drawing/2014/main" id="{9CA06D0B-F341-0055-C677-0ADAF27CBD5D}"/>
              </a:ext>
            </a:extLst>
          </p:cNvPr>
          <p:cNvPicPr>
            <a:picLocks noChangeAspect="1"/>
          </p:cNvPicPr>
          <p:nvPr/>
        </p:nvPicPr>
        <p:blipFill>
          <a:blip r:embed="rId4"/>
          <a:stretch>
            <a:fillRect/>
          </a:stretch>
        </p:blipFill>
        <p:spPr>
          <a:xfrm>
            <a:off x="9722253" y="-11040"/>
            <a:ext cx="684370" cy="6843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10</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COMMENT FROM MEXICO — DATA GOVERNANCE</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200" b="1" dirty="0">
                <a:solidFill>
                  <a:srgbClr val="0D2150"/>
                </a:solidFill>
                <a:latin typeface="Calibri" pitchFamily="34" charset="0"/>
                <a:ea typeface="Calibri" pitchFamily="34" charset="-122"/>
                <a:cs typeface="Calibri" pitchFamily="34" charset="-120"/>
              </a:rPr>
              <a:t>Data validation and information security</a:t>
            </a:r>
            <a:endParaRPr lang="en-US" sz="3200" dirty="0"/>
          </a:p>
        </p:txBody>
      </p:sp>
      <p:sp>
        <p:nvSpPr>
          <p:cNvPr id="8" name="Text 6"/>
          <p:cNvSpPr/>
          <p:nvPr/>
        </p:nvSpPr>
        <p:spPr>
          <a:xfrm>
            <a:off x="548640" y="1554480"/>
            <a:ext cx="3657600" cy="320040"/>
          </a:xfrm>
          <a:prstGeom prst="rect">
            <a:avLst/>
          </a:prstGeom>
          <a:noFill/>
          <a:ln/>
        </p:spPr>
        <p:txBody>
          <a:bodyPr wrap="square" lIns="0" tIns="0" rIns="0" bIns="0" rtlCol="0" anchor="ctr"/>
          <a:lstStyle/>
          <a:p>
            <a:pPr marL="0" indent="0">
              <a:buNone/>
            </a:pPr>
            <a:r>
              <a:rPr lang="en-US" sz="2400" b="1" dirty="0">
                <a:solidFill>
                  <a:srgbClr val="3F4756"/>
                </a:solidFill>
                <a:latin typeface="Calibri" pitchFamily="34" charset="0"/>
                <a:ea typeface="Calibri" pitchFamily="34" charset="-122"/>
                <a:cs typeface="Calibri" pitchFamily="34" charset="-120"/>
              </a:rPr>
              <a:t>Comment received</a:t>
            </a:r>
            <a:endParaRPr lang="en-US" sz="2400" dirty="0"/>
          </a:p>
        </p:txBody>
      </p:sp>
      <p:sp>
        <p:nvSpPr>
          <p:cNvPr id="9" name="Shape 7"/>
          <p:cNvSpPr/>
          <p:nvPr/>
        </p:nvSpPr>
        <p:spPr>
          <a:xfrm>
            <a:off x="548640" y="1874520"/>
            <a:ext cx="10972800" cy="1554480"/>
          </a:xfrm>
          <a:prstGeom prst="roundRect">
            <a:avLst>
              <a:gd name="adj" fmla="val 4706"/>
            </a:avLst>
          </a:prstGeom>
          <a:solidFill>
            <a:srgbClr val="F4F6F9"/>
          </a:solidFill>
          <a:ln w="9525">
            <a:solidFill>
              <a:srgbClr val="D5DCE8"/>
            </a:solidFill>
            <a:prstDash val="solid"/>
          </a:ln>
        </p:spPr>
        <p:txBody>
          <a:bodyPr/>
          <a:lstStyle/>
          <a:p>
            <a:endParaRPr lang="en-JM" dirty="0"/>
          </a:p>
        </p:txBody>
      </p:sp>
      <p:sp>
        <p:nvSpPr>
          <p:cNvPr id="10" name="Text 8"/>
          <p:cNvSpPr/>
          <p:nvPr/>
        </p:nvSpPr>
        <p:spPr>
          <a:xfrm>
            <a:off x="822960" y="2057400"/>
            <a:ext cx="10424160" cy="1234440"/>
          </a:xfrm>
          <a:prstGeom prst="rect">
            <a:avLst/>
          </a:prstGeom>
          <a:noFill/>
          <a:ln/>
        </p:spPr>
        <p:txBody>
          <a:bodyPr wrap="square" lIns="0" tIns="0" rIns="0" bIns="0" rtlCol="0" anchor="ctr"/>
          <a:lstStyle/>
          <a:p>
            <a:pPr marL="0" indent="0">
              <a:lnSpc>
                <a:spcPct val="118000"/>
              </a:lnSpc>
              <a:buNone/>
            </a:pPr>
            <a:r>
              <a:rPr lang="en-US" sz="2400" i="1" dirty="0">
                <a:solidFill>
                  <a:srgbClr val="1A1A1A"/>
                </a:solidFill>
                <a:latin typeface="Calibri" pitchFamily="34" charset="0"/>
                <a:ea typeface="Calibri" pitchFamily="34" charset="-122"/>
                <a:cs typeface="Calibri" pitchFamily="34" charset="-120"/>
              </a:rPr>
              <a:t>Internal validation and information-security measures should apply, in line with national law, to scientific communications exchanging raw or processed data from official Party databases.</a:t>
            </a:r>
            <a:endParaRPr lang="en-US" sz="2400" dirty="0"/>
          </a:p>
        </p:txBody>
      </p:sp>
      <p:sp>
        <p:nvSpPr>
          <p:cNvPr id="11" name="Text 9"/>
          <p:cNvSpPr/>
          <p:nvPr/>
        </p:nvSpPr>
        <p:spPr>
          <a:xfrm>
            <a:off x="548640" y="3703320"/>
            <a:ext cx="3657600" cy="320040"/>
          </a:xfrm>
          <a:prstGeom prst="rect">
            <a:avLst/>
          </a:prstGeom>
          <a:noFill/>
          <a:ln/>
        </p:spPr>
        <p:txBody>
          <a:bodyPr wrap="square" lIns="0" tIns="0" rIns="0" bIns="0" rtlCol="0" anchor="ctr"/>
          <a:lstStyle/>
          <a:p>
            <a:pPr marL="0" indent="0">
              <a:buNone/>
            </a:pPr>
            <a:r>
              <a:rPr lang="en-US" sz="2400" b="1" dirty="0">
                <a:solidFill>
                  <a:srgbClr val="008C8C"/>
                </a:solidFill>
                <a:latin typeface="Calibri" pitchFamily="34" charset="0"/>
                <a:ea typeface="Calibri" pitchFamily="34" charset="-122"/>
                <a:cs typeface="Calibri" pitchFamily="34" charset="-120"/>
              </a:rPr>
              <a:t>Secretariat reflection</a:t>
            </a:r>
            <a:endParaRPr lang="en-US" sz="2400" dirty="0"/>
          </a:p>
        </p:txBody>
      </p:sp>
      <p:sp>
        <p:nvSpPr>
          <p:cNvPr id="12" name="Text 10"/>
          <p:cNvSpPr/>
          <p:nvPr/>
        </p:nvSpPr>
        <p:spPr>
          <a:xfrm>
            <a:off x="548640" y="4023360"/>
            <a:ext cx="10972800" cy="1691640"/>
          </a:xfrm>
          <a:prstGeom prst="rect">
            <a:avLst/>
          </a:prstGeom>
          <a:noFill/>
          <a:ln/>
        </p:spPr>
        <p:txBody>
          <a:bodyPr wrap="square" lIns="0" tIns="0" rIns="0" bIns="0" rtlCol="0" anchor="ctr"/>
          <a:lstStyle/>
          <a:p>
            <a:pPr marL="0" indent="0">
              <a:lnSpc>
                <a:spcPct val="118000"/>
              </a:lnSpc>
              <a:buNone/>
            </a:pPr>
            <a:r>
              <a:rPr lang="en-US" sz="2400" dirty="0">
                <a:solidFill>
                  <a:srgbClr val="1A1A1A"/>
                </a:solidFill>
                <a:latin typeface="Calibri" pitchFamily="34" charset="0"/>
                <a:ea typeface="Calibri" pitchFamily="34" charset="-122"/>
                <a:cs typeface="Calibri" pitchFamily="34" charset="-120"/>
              </a:rPr>
              <a:t>A legitimate data-governance concern, but one that engages each Party’s own national law on data classification. Best developed with input from all Parties’ competent national authorities, not drafted by the Secretariat alone.</a:t>
            </a:r>
            <a:endParaRPr lang="en-US" sz="2400" dirty="0"/>
          </a:p>
        </p:txBody>
      </p:sp>
      <p:sp>
        <p:nvSpPr>
          <p:cNvPr id="13" name="Shape 11"/>
          <p:cNvSpPr/>
          <p:nvPr/>
        </p:nvSpPr>
        <p:spPr>
          <a:xfrm>
            <a:off x="548640" y="5806440"/>
            <a:ext cx="10972800" cy="548640"/>
          </a:xfrm>
          <a:prstGeom prst="roundRect">
            <a:avLst>
              <a:gd name="adj" fmla="val 13333"/>
            </a:avLst>
          </a:prstGeom>
          <a:solidFill>
            <a:srgbClr val="E8A838"/>
          </a:solidFill>
          <a:ln/>
        </p:spPr>
        <p:txBody>
          <a:bodyPr/>
          <a:lstStyle/>
          <a:p>
            <a:endParaRPr lang="en-JM" dirty="0"/>
          </a:p>
        </p:txBody>
      </p:sp>
      <p:sp>
        <p:nvSpPr>
          <p:cNvPr id="14" name="Text 12"/>
          <p:cNvSpPr/>
          <p:nvPr/>
        </p:nvSpPr>
        <p:spPr>
          <a:xfrm>
            <a:off x="548640" y="5806440"/>
            <a:ext cx="10972800" cy="548640"/>
          </a:xfrm>
          <a:prstGeom prst="rect">
            <a:avLst/>
          </a:prstGeom>
          <a:noFill/>
          <a:ln/>
        </p:spPr>
        <p:txBody>
          <a:bodyPr wrap="square" lIns="0" tIns="0" rIns="0" bIns="0" rtlCol="0" anchor="ctr"/>
          <a:lstStyle/>
          <a:p>
            <a:pPr marL="0" indent="0" algn="ctr">
              <a:buNone/>
            </a:pPr>
            <a:r>
              <a:rPr lang="en-US" sz="1450" b="1" dirty="0">
                <a:solidFill>
                  <a:srgbClr val="0D2150"/>
                </a:solidFill>
                <a:latin typeface="Calibri" pitchFamily="34" charset="0"/>
                <a:ea typeface="Calibri" pitchFamily="34" charset="-122"/>
                <a:cs typeface="Calibri" pitchFamily="34" charset="-120"/>
              </a:rPr>
              <a:t>Recommended for discussion at the Intersessional meeting</a:t>
            </a:r>
            <a:endParaRPr lang="en-US" sz="1450" dirty="0"/>
          </a:p>
        </p:txBody>
      </p:sp>
      <p:pic>
        <p:nvPicPr>
          <p:cNvPr id="16" name="Picture 15">
            <a:extLst>
              <a:ext uri="{FF2B5EF4-FFF2-40B4-BE49-F238E27FC236}">
                <a16:creationId xmlns:a16="http://schemas.microsoft.com/office/drawing/2014/main" id="{914C430B-0932-F72C-6762-2B7A0743D81F}"/>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11</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COMMENT FROM MEXICO — TECHNICAL AUTONOMY</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200" b="1" dirty="0">
                <a:solidFill>
                  <a:srgbClr val="0D2150"/>
                </a:solidFill>
                <a:latin typeface="Calibri" pitchFamily="34" charset="0"/>
                <a:ea typeface="Calibri" pitchFamily="34" charset="-122"/>
                <a:cs typeface="Calibri" pitchFamily="34" charset="-120"/>
              </a:rPr>
              <a:t>Technical validation of early environmental alerts</a:t>
            </a:r>
            <a:endParaRPr lang="en-US" sz="3200" dirty="0"/>
          </a:p>
        </p:txBody>
      </p:sp>
      <p:sp>
        <p:nvSpPr>
          <p:cNvPr id="8" name="Text 6"/>
          <p:cNvSpPr/>
          <p:nvPr/>
        </p:nvSpPr>
        <p:spPr>
          <a:xfrm>
            <a:off x="548640" y="1554480"/>
            <a:ext cx="3657600" cy="320040"/>
          </a:xfrm>
          <a:prstGeom prst="rect">
            <a:avLst/>
          </a:prstGeom>
          <a:noFill/>
          <a:ln/>
        </p:spPr>
        <p:txBody>
          <a:bodyPr wrap="square" lIns="0" tIns="0" rIns="0" bIns="0" rtlCol="0" anchor="ctr"/>
          <a:lstStyle/>
          <a:p>
            <a:pPr marL="0" indent="0">
              <a:buNone/>
            </a:pPr>
            <a:r>
              <a:rPr lang="en-US" sz="2400" b="1" dirty="0">
                <a:solidFill>
                  <a:srgbClr val="3F4756"/>
                </a:solidFill>
                <a:latin typeface="Calibri" pitchFamily="34" charset="0"/>
                <a:ea typeface="Calibri" pitchFamily="34" charset="-122"/>
                <a:cs typeface="Calibri" pitchFamily="34" charset="-120"/>
              </a:rPr>
              <a:t>Comment received</a:t>
            </a:r>
            <a:endParaRPr lang="en-US" sz="2400" dirty="0"/>
          </a:p>
        </p:txBody>
      </p:sp>
      <p:sp>
        <p:nvSpPr>
          <p:cNvPr id="9" name="Shape 7"/>
          <p:cNvSpPr/>
          <p:nvPr/>
        </p:nvSpPr>
        <p:spPr>
          <a:xfrm>
            <a:off x="548640" y="1874520"/>
            <a:ext cx="10972800" cy="1554480"/>
          </a:xfrm>
          <a:prstGeom prst="roundRect">
            <a:avLst>
              <a:gd name="adj" fmla="val 4706"/>
            </a:avLst>
          </a:prstGeom>
          <a:solidFill>
            <a:srgbClr val="F4F6F9"/>
          </a:solidFill>
          <a:ln w="9525">
            <a:solidFill>
              <a:srgbClr val="D5DCE8"/>
            </a:solidFill>
            <a:prstDash val="solid"/>
          </a:ln>
        </p:spPr>
        <p:txBody>
          <a:bodyPr/>
          <a:lstStyle/>
          <a:p>
            <a:endParaRPr lang="en-JM" dirty="0"/>
          </a:p>
        </p:txBody>
      </p:sp>
      <p:sp>
        <p:nvSpPr>
          <p:cNvPr id="10" name="Text 8"/>
          <p:cNvSpPr/>
          <p:nvPr/>
        </p:nvSpPr>
        <p:spPr>
          <a:xfrm>
            <a:off x="822960" y="2057400"/>
            <a:ext cx="10424160" cy="1234440"/>
          </a:xfrm>
          <a:prstGeom prst="rect">
            <a:avLst/>
          </a:prstGeom>
          <a:noFill/>
          <a:ln/>
        </p:spPr>
        <p:txBody>
          <a:bodyPr wrap="square" lIns="0" tIns="0" rIns="0" bIns="0" rtlCol="0" anchor="ctr"/>
          <a:lstStyle/>
          <a:p>
            <a:pPr marL="0" indent="0">
              <a:lnSpc>
                <a:spcPct val="118000"/>
              </a:lnSpc>
              <a:buNone/>
            </a:pPr>
            <a:r>
              <a:rPr lang="en-US" sz="2400" i="1" dirty="0">
                <a:solidFill>
                  <a:srgbClr val="1A1A1A"/>
                </a:solidFill>
                <a:latin typeface="Calibri" pitchFamily="34" charset="0"/>
                <a:ea typeface="Calibri" pitchFamily="34" charset="-122"/>
                <a:cs typeface="Calibri" pitchFamily="34" charset="-120"/>
              </a:rPr>
              <a:t>Before international dissemination, early environmental alerts issued by RACs should require technical validation by official monitoring agencies of affected Parties.</a:t>
            </a:r>
            <a:endParaRPr lang="en-US" sz="2400" dirty="0"/>
          </a:p>
        </p:txBody>
      </p:sp>
      <p:sp>
        <p:nvSpPr>
          <p:cNvPr id="11" name="Text 9"/>
          <p:cNvSpPr/>
          <p:nvPr/>
        </p:nvSpPr>
        <p:spPr>
          <a:xfrm>
            <a:off x="548640" y="3703320"/>
            <a:ext cx="3657600" cy="320040"/>
          </a:xfrm>
          <a:prstGeom prst="rect">
            <a:avLst/>
          </a:prstGeom>
          <a:noFill/>
          <a:ln/>
        </p:spPr>
        <p:txBody>
          <a:bodyPr wrap="square" lIns="0" tIns="0" rIns="0" bIns="0" rtlCol="0" anchor="ctr"/>
          <a:lstStyle/>
          <a:p>
            <a:pPr marL="0" indent="0">
              <a:buNone/>
            </a:pPr>
            <a:r>
              <a:rPr lang="en-US" sz="2400" b="1" dirty="0">
                <a:solidFill>
                  <a:srgbClr val="008C8C"/>
                </a:solidFill>
                <a:latin typeface="Calibri" pitchFamily="34" charset="0"/>
                <a:ea typeface="Calibri" pitchFamily="34" charset="-122"/>
                <a:cs typeface="Calibri" pitchFamily="34" charset="-120"/>
              </a:rPr>
              <a:t>Secretariat reflection</a:t>
            </a:r>
            <a:endParaRPr lang="en-US" sz="2400" dirty="0"/>
          </a:p>
        </p:txBody>
      </p:sp>
      <p:sp>
        <p:nvSpPr>
          <p:cNvPr id="12" name="Text 10"/>
          <p:cNvSpPr/>
          <p:nvPr/>
        </p:nvSpPr>
        <p:spPr>
          <a:xfrm>
            <a:off x="548640" y="4023360"/>
            <a:ext cx="10972800" cy="1691640"/>
          </a:xfrm>
          <a:prstGeom prst="rect">
            <a:avLst/>
          </a:prstGeom>
          <a:noFill/>
          <a:ln/>
        </p:spPr>
        <p:txBody>
          <a:bodyPr wrap="square" lIns="0" tIns="0" rIns="0" bIns="0" rtlCol="0" anchor="ctr"/>
          <a:lstStyle/>
          <a:p>
            <a:pPr marL="0" indent="0">
              <a:lnSpc>
                <a:spcPct val="118000"/>
              </a:lnSpc>
              <a:buNone/>
            </a:pPr>
            <a:r>
              <a:rPr lang="en-US" sz="2400" dirty="0">
                <a:solidFill>
                  <a:srgbClr val="1A1A1A"/>
                </a:solidFill>
                <a:latin typeface="Calibri" pitchFamily="34" charset="0"/>
                <a:ea typeface="Calibri" pitchFamily="34" charset="-122"/>
                <a:cs typeface="Calibri" pitchFamily="34" charset="-120"/>
              </a:rPr>
              <a:t>This would add a mandatory approval step, in tension with RACs’ technical autonomy to respond rapidly to transboundary threats. A genuine trade-off between speed and national oversight for Parties to consider e.g. experience of RAC REMPEITC Caribe.</a:t>
            </a:r>
            <a:endParaRPr lang="en-US" sz="2400" dirty="0"/>
          </a:p>
        </p:txBody>
      </p:sp>
      <p:sp>
        <p:nvSpPr>
          <p:cNvPr id="13" name="Shape 11"/>
          <p:cNvSpPr/>
          <p:nvPr/>
        </p:nvSpPr>
        <p:spPr>
          <a:xfrm>
            <a:off x="548640" y="5806440"/>
            <a:ext cx="10972800" cy="548640"/>
          </a:xfrm>
          <a:prstGeom prst="roundRect">
            <a:avLst>
              <a:gd name="adj" fmla="val 13333"/>
            </a:avLst>
          </a:prstGeom>
          <a:solidFill>
            <a:srgbClr val="E8A838"/>
          </a:solidFill>
          <a:ln/>
        </p:spPr>
        <p:txBody>
          <a:bodyPr/>
          <a:lstStyle/>
          <a:p>
            <a:endParaRPr lang="en-JM" dirty="0"/>
          </a:p>
        </p:txBody>
      </p:sp>
      <p:sp>
        <p:nvSpPr>
          <p:cNvPr id="14" name="Text 12"/>
          <p:cNvSpPr/>
          <p:nvPr/>
        </p:nvSpPr>
        <p:spPr>
          <a:xfrm>
            <a:off x="548640" y="5806440"/>
            <a:ext cx="10972800" cy="548640"/>
          </a:xfrm>
          <a:prstGeom prst="rect">
            <a:avLst/>
          </a:prstGeom>
          <a:noFill/>
          <a:ln/>
        </p:spPr>
        <p:txBody>
          <a:bodyPr wrap="square" lIns="0" tIns="0" rIns="0" bIns="0" rtlCol="0" anchor="ctr"/>
          <a:lstStyle/>
          <a:p>
            <a:pPr marL="0" indent="0" algn="ctr">
              <a:buNone/>
            </a:pPr>
            <a:r>
              <a:rPr lang="en-US" sz="1450" b="1" dirty="0">
                <a:solidFill>
                  <a:srgbClr val="0D2150"/>
                </a:solidFill>
                <a:latin typeface="Calibri" pitchFamily="34" charset="0"/>
                <a:ea typeface="Calibri" pitchFamily="34" charset="-122"/>
                <a:cs typeface="Calibri" pitchFamily="34" charset="-120"/>
              </a:rPr>
              <a:t>Recommended for discussion at the Intersessional meeting</a:t>
            </a:r>
            <a:endParaRPr lang="en-US" sz="1450" dirty="0"/>
          </a:p>
        </p:txBody>
      </p:sp>
      <p:pic>
        <p:nvPicPr>
          <p:cNvPr id="16" name="Picture 15">
            <a:extLst>
              <a:ext uri="{FF2B5EF4-FFF2-40B4-BE49-F238E27FC236}">
                <a16:creationId xmlns:a16="http://schemas.microsoft.com/office/drawing/2014/main" id="{00A11A14-74CE-793A-E06D-C3E2BDB8E33E}"/>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12</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COMMENT FROM MEXICO — SCOPE OF EXTERNAL FRAMEWORKS</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200" b="1" dirty="0">
                <a:solidFill>
                  <a:srgbClr val="0D2150"/>
                </a:solidFill>
                <a:latin typeface="Calibri" pitchFamily="34" charset="0"/>
                <a:ea typeface="Calibri" pitchFamily="34" charset="-122"/>
                <a:cs typeface="Calibri" pitchFamily="34" charset="-120"/>
              </a:rPr>
              <a:t>How far should RACs’/RANs’ mandates extend?</a:t>
            </a:r>
            <a:endParaRPr lang="en-US" sz="3200" dirty="0"/>
          </a:p>
        </p:txBody>
      </p:sp>
      <p:sp>
        <p:nvSpPr>
          <p:cNvPr id="8" name="Text 6"/>
          <p:cNvSpPr/>
          <p:nvPr/>
        </p:nvSpPr>
        <p:spPr>
          <a:xfrm>
            <a:off x="548640" y="1508760"/>
            <a:ext cx="3657600" cy="320040"/>
          </a:xfrm>
          <a:prstGeom prst="rect">
            <a:avLst/>
          </a:prstGeom>
          <a:noFill/>
          <a:ln/>
        </p:spPr>
        <p:txBody>
          <a:bodyPr wrap="square" lIns="0" tIns="0" rIns="0" bIns="0" rtlCol="0" anchor="ctr"/>
          <a:lstStyle/>
          <a:p>
            <a:pPr marL="0" indent="0">
              <a:buNone/>
            </a:pPr>
            <a:r>
              <a:rPr lang="en-US" sz="2400" b="1" dirty="0">
                <a:solidFill>
                  <a:srgbClr val="3F4756"/>
                </a:solidFill>
                <a:latin typeface="Calibri" pitchFamily="34" charset="0"/>
                <a:ea typeface="Calibri" pitchFamily="34" charset="-122"/>
                <a:cs typeface="Calibri" pitchFamily="34" charset="-120"/>
              </a:rPr>
              <a:t>Comment received</a:t>
            </a:r>
            <a:endParaRPr lang="en-US" sz="2400" dirty="0"/>
          </a:p>
        </p:txBody>
      </p:sp>
      <p:sp>
        <p:nvSpPr>
          <p:cNvPr id="9" name="Shape 7"/>
          <p:cNvSpPr/>
          <p:nvPr/>
        </p:nvSpPr>
        <p:spPr>
          <a:xfrm>
            <a:off x="548640" y="1828800"/>
            <a:ext cx="10972800" cy="1280160"/>
          </a:xfrm>
          <a:prstGeom prst="roundRect">
            <a:avLst>
              <a:gd name="adj" fmla="val 5714"/>
            </a:avLst>
          </a:prstGeom>
          <a:solidFill>
            <a:srgbClr val="F4F6F9"/>
          </a:solidFill>
          <a:ln w="9525">
            <a:solidFill>
              <a:srgbClr val="D5DCE8"/>
            </a:solidFill>
            <a:prstDash val="solid"/>
          </a:ln>
        </p:spPr>
        <p:txBody>
          <a:bodyPr/>
          <a:lstStyle/>
          <a:p>
            <a:endParaRPr lang="en-JM" dirty="0"/>
          </a:p>
        </p:txBody>
      </p:sp>
      <p:sp>
        <p:nvSpPr>
          <p:cNvPr id="10" name="Text 8"/>
          <p:cNvSpPr/>
          <p:nvPr/>
        </p:nvSpPr>
        <p:spPr>
          <a:xfrm>
            <a:off x="822960" y="1965960"/>
            <a:ext cx="10424160" cy="1005840"/>
          </a:xfrm>
          <a:prstGeom prst="rect">
            <a:avLst/>
          </a:prstGeom>
          <a:noFill/>
          <a:ln/>
        </p:spPr>
        <p:txBody>
          <a:bodyPr wrap="square" lIns="0" tIns="0" rIns="0" bIns="0" rtlCol="0" anchor="ctr"/>
          <a:lstStyle/>
          <a:p>
            <a:pPr marL="0" indent="0">
              <a:lnSpc>
                <a:spcPct val="115000"/>
              </a:lnSpc>
              <a:buNone/>
            </a:pPr>
            <a:r>
              <a:rPr lang="en-US" sz="2400" i="1" dirty="0">
                <a:solidFill>
                  <a:srgbClr val="1A1A1A"/>
                </a:solidFill>
                <a:latin typeface="Calibri" pitchFamily="34" charset="0"/>
                <a:ea typeface="Calibri" pitchFamily="34" charset="-122"/>
                <a:cs typeface="Calibri" pitchFamily="34" charset="-120"/>
              </a:rPr>
              <a:t>It is recommended that the Guidelines explicitly reference the System of Environmental-Economic Accounting, the Kunming-Montreal Global Biodiversity Framework, SDG 14 indicators, and collaboration with national statistical institutes.</a:t>
            </a:r>
            <a:endParaRPr lang="en-US" sz="2400" dirty="0"/>
          </a:p>
        </p:txBody>
      </p:sp>
      <p:sp>
        <p:nvSpPr>
          <p:cNvPr id="11" name="Text 9"/>
          <p:cNvSpPr/>
          <p:nvPr/>
        </p:nvSpPr>
        <p:spPr>
          <a:xfrm>
            <a:off x="548640" y="3291840"/>
            <a:ext cx="3657600" cy="320040"/>
          </a:xfrm>
          <a:prstGeom prst="rect">
            <a:avLst/>
          </a:prstGeom>
          <a:noFill/>
          <a:ln/>
        </p:spPr>
        <p:txBody>
          <a:bodyPr wrap="square" lIns="0" tIns="0" rIns="0" bIns="0" rtlCol="0" anchor="ctr"/>
          <a:lstStyle/>
          <a:p>
            <a:pPr marL="0" indent="0">
              <a:buNone/>
            </a:pPr>
            <a:r>
              <a:rPr lang="en-US" sz="2400" b="1" dirty="0">
                <a:solidFill>
                  <a:srgbClr val="008C8C"/>
                </a:solidFill>
                <a:latin typeface="Calibri" pitchFamily="34" charset="0"/>
                <a:ea typeface="Calibri" pitchFamily="34" charset="-122"/>
                <a:cs typeface="Calibri" pitchFamily="34" charset="-120"/>
              </a:rPr>
              <a:t>Secretariat reflection</a:t>
            </a:r>
            <a:endParaRPr lang="en-US" sz="2400" dirty="0"/>
          </a:p>
        </p:txBody>
      </p:sp>
      <p:sp>
        <p:nvSpPr>
          <p:cNvPr id="12" name="Text 10"/>
          <p:cNvSpPr/>
          <p:nvPr/>
        </p:nvSpPr>
        <p:spPr>
          <a:xfrm>
            <a:off x="548640" y="3611880"/>
            <a:ext cx="10972800" cy="2103120"/>
          </a:xfrm>
          <a:prstGeom prst="rect">
            <a:avLst/>
          </a:prstGeom>
          <a:noFill/>
          <a:ln/>
        </p:spPr>
        <p:txBody>
          <a:bodyPr wrap="square" lIns="0" tIns="0" rIns="0" bIns="0" rtlCol="0" anchor="ctr"/>
          <a:lstStyle/>
          <a:p>
            <a:pPr marL="0" indent="0">
              <a:lnSpc>
                <a:spcPct val="115000"/>
              </a:lnSpc>
              <a:buNone/>
            </a:pPr>
            <a:r>
              <a:rPr lang="en-US" sz="2000" dirty="0">
                <a:solidFill>
                  <a:srgbClr val="1A1A1A"/>
                </a:solidFill>
                <a:latin typeface="Calibri" pitchFamily="34" charset="0"/>
                <a:ea typeface="Calibri" pitchFamily="34" charset="-122"/>
                <a:cs typeface="Calibri" pitchFamily="34" charset="-120"/>
              </a:rPr>
              <a:t>This points in the opposite direction from other comments received, which asked that references to external global and regional frameworks be reduced leading to the removal of a stand-alone “Global Context” section (see Spotlight, Section 1). Both positions are coherent; they reflect different views on how far RACs’/RANs’ mandates should extend beyond the Convention. Since the revision has already applied the more restrictive reading, the Secretariat has not unilaterally reintroduced the broader framing. This is an important scope question for Parties to resolve directly.</a:t>
            </a:r>
            <a:endParaRPr lang="en-US" sz="2000" dirty="0"/>
          </a:p>
        </p:txBody>
      </p:sp>
      <p:sp>
        <p:nvSpPr>
          <p:cNvPr id="13" name="Shape 11"/>
          <p:cNvSpPr/>
          <p:nvPr/>
        </p:nvSpPr>
        <p:spPr>
          <a:xfrm>
            <a:off x="548640" y="5806440"/>
            <a:ext cx="10972800" cy="548640"/>
          </a:xfrm>
          <a:prstGeom prst="roundRect">
            <a:avLst>
              <a:gd name="adj" fmla="val 13333"/>
            </a:avLst>
          </a:prstGeom>
          <a:solidFill>
            <a:srgbClr val="E8A838"/>
          </a:solidFill>
          <a:ln/>
        </p:spPr>
        <p:txBody>
          <a:bodyPr/>
          <a:lstStyle/>
          <a:p>
            <a:endParaRPr lang="en-JM" dirty="0"/>
          </a:p>
        </p:txBody>
      </p:sp>
      <p:sp>
        <p:nvSpPr>
          <p:cNvPr id="14" name="Text 12"/>
          <p:cNvSpPr/>
          <p:nvPr/>
        </p:nvSpPr>
        <p:spPr>
          <a:xfrm>
            <a:off x="548640" y="5806440"/>
            <a:ext cx="10972800" cy="548640"/>
          </a:xfrm>
          <a:prstGeom prst="rect">
            <a:avLst/>
          </a:prstGeom>
          <a:noFill/>
          <a:ln/>
        </p:spPr>
        <p:txBody>
          <a:bodyPr wrap="square" lIns="0" tIns="0" rIns="0" bIns="0" rtlCol="0" anchor="ctr"/>
          <a:lstStyle/>
          <a:p>
            <a:pPr marL="0" indent="0" algn="ctr">
              <a:buNone/>
            </a:pPr>
            <a:r>
              <a:rPr lang="en-US" sz="1450" b="1" dirty="0">
                <a:solidFill>
                  <a:srgbClr val="0D2150"/>
                </a:solidFill>
                <a:latin typeface="Calibri" pitchFamily="34" charset="0"/>
                <a:ea typeface="Calibri" pitchFamily="34" charset="-122"/>
                <a:cs typeface="Calibri" pitchFamily="34" charset="-120"/>
              </a:rPr>
              <a:t>Recommended for discussion at the Intersessional meeting</a:t>
            </a:r>
            <a:endParaRPr lang="en-US" sz="1450" dirty="0"/>
          </a:p>
        </p:txBody>
      </p:sp>
      <p:pic>
        <p:nvPicPr>
          <p:cNvPr id="16" name="Picture 15">
            <a:extLst>
              <a:ext uri="{FF2B5EF4-FFF2-40B4-BE49-F238E27FC236}">
                <a16:creationId xmlns:a16="http://schemas.microsoft.com/office/drawing/2014/main" id="{EA5C54D1-02B8-701E-EB26-E1A7CE9BE1A4}"/>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14</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COMMENT FROM TRINIDAD AND TOBAGO — FINANCIAL ARRANGEMENTS</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200" b="1" dirty="0">
                <a:solidFill>
                  <a:srgbClr val="0D2150"/>
                </a:solidFill>
                <a:latin typeface="Calibri" pitchFamily="34" charset="0"/>
                <a:ea typeface="Calibri" pitchFamily="34" charset="-122"/>
                <a:cs typeface="Calibri" pitchFamily="34" charset="-120"/>
              </a:rPr>
              <a:t>A baseline, core-funding allocation from the CTF?</a:t>
            </a:r>
            <a:endParaRPr lang="en-US" sz="3200" dirty="0"/>
          </a:p>
        </p:txBody>
      </p:sp>
      <p:sp>
        <p:nvSpPr>
          <p:cNvPr id="8" name="Text 6"/>
          <p:cNvSpPr/>
          <p:nvPr/>
        </p:nvSpPr>
        <p:spPr>
          <a:xfrm>
            <a:off x="548640" y="1508760"/>
            <a:ext cx="3657600" cy="320040"/>
          </a:xfrm>
          <a:prstGeom prst="rect">
            <a:avLst/>
          </a:prstGeom>
          <a:noFill/>
          <a:ln/>
        </p:spPr>
        <p:txBody>
          <a:bodyPr wrap="square" lIns="0" tIns="0" rIns="0" bIns="0" rtlCol="0" anchor="ctr"/>
          <a:lstStyle/>
          <a:p>
            <a:pPr marL="0" indent="0">
              <a:buNone/>
            </a:pPr>
            <a:r>
              <a:rPr lang="en-US" sz="2400" b="1" dirty="0">
                <a:solidFill>
                  <a:srgbClr val="3F4756"/>
                </a:solidFill>
                <a:latin typeface="Calibri" pitchFamily="34" charset="0"/>
                <a:ea typeface="Calibri" pitchFamily="34" charset="-122"/>
                <a:cs typeface="Calibri" pitchFamily="34" charset="-120"/>
              </a:rPr>
              <a:t>Comment received</a:t>
            </a:r>
            <a:endParaRPr lang="en-US" sz="2400" dirty="0"/>
          </a:p>
        </p:txBody>
      </p:sp>
      <p:sp>
        <p:nvSpPr>
          <p:cNvPr id="9" name="Shape 7"/>
          <p:cNvSpPr/>
          <p:nvPr/>
        </p:nvSpPr>
        <p:spPr>
          <a:xfrm>
            <a:off x="548640" y="1828800"/>
            <a:ext cx="10972800" cy="1371600"/>
          </a:xfrm>
          <a:prstGeom prst="roundRect">
            <a:avLst>
              <a:gd name="adj" fmla="val 5333"/>
            </a:avLst>
          </a:prstGeom>
          <a:solidFill>
            <a:srgbClr val="F4F6F9"/>
          </a:solidFill>
          <a:ln w="9525">
            <a:solidFill>
              <a:srgbClr val="D5DCE8"/>
            </a:solidFill>
            <a:prstDash val="solid"/>
          </a:ln>
        </p:spPr>
        <p:txBody>
          <a:bodyPr/>
          <a:lstStyle/>
          <a:p>
            <a:endParaRPr lang="en-JM" dirty="0"/>
          </a:p>
        </p:txBody>
      </p:sp>
      <p:sp>
        <p:nvSpPr>
          <p:cNvPr id="10" name="Text 8"/>
          <p:cNvSpPr/>
          <p:nvPr/>
        </p:nvSpPr>
        <p:spPr>
          <a:xfrm>
            <a:off x="822960" y="1965960"/>
            <a:ext cx="10424160" cy="1143000"/>
          </a:xfrm>
          <a:prstGeom prst="rect">
            <a:avLst/>
          </a:prstGeom>
          <a:noFill/>
          <a:ln/>
        </p:spPr>
        <p:txBody>
          <a:bodyPr wrap="square" lIns="0" tIns="0" rIns="0" bIns="0" rtlCol="0" anchor="ctr"/>
          <a:lstStyle/>
          <a:p>
            <a:pPr marL="0" indent="0">
              <a:lnSpc>
                <a:spcPct val="113000"/>
              </a:lnSpc>
              <a:buNone/>
            </a:pPr>
            <a:r>
              <a:rPr lang="en-US" sz="2000" i="1" dirty="0">
                <a:solidFill>
                  <a:srgbClr val="1A1A1A"/>
                </a:solidFill>
                <a:latin typeface="Calibri" pitchFamily="34" charset="0"/>
                <a:ea typeface="Calibri" pitchFamily="34" charset="-122"/>
                <a:cs typeface="Calibri" pitchFamily="34" charset="-120"/>
              </a:rPr>
              <a:t>Placing the primary financial burden for core operational costs exclusively on individual Host Governments risks institutionalizing an unstable, project-to-project existence. Recommends amending Paragraph 31 to establish a baseline, core-funding allocation from the CTF for basic administrative continuity and multilingual obligations for all designated RACs.</a:t>
            </a:r>
            <a:endParaRPr lang="en-US" sz="2000" dirty="0"/>
          </a:p>
        </p:txBody>
      </p:sp>
      <p:sp>
        <p:nvSpPr>
          <p:cNvPr id="11" name="Text 9"/>
          <p:cNvSpPr/>
          <p:nvPr/>
        </p:nvSpPr>
        <p:spPr>
          <a:xfrm>
            <a:off x="548640" y="3337560"/>
            <a:ext cx="3657600" cy="320040"/>
          </a:xfrm>
          <a:prstGeom prst="rect">
            <a:avLst/>
          </a:prstGeom>
          <a:noFill/>
          <a:ln/>
        </p:spPr>
        <p:txBody>
          <a:bodyPr wrap="square" lIns="0" tIns="0" rIns="0" bIns="0" rtlCol="0" anchor="ctr"/>
          <a:lstStyle/>
          <a:p>
            <a:pPr marL="0" indent="0">
              <a:buNone/>
            </a:pPr>
            <a:r>
              <a:rPr lang="en-US" sz="1400" b="1" dirty="0">
                <a:solidFill>
                  <a:srgbClr val="008C8C"/>
                </a:solidFill>
                <a:latin typeface="Calibri" pitchFamily="34" charset="0"/>
                <a:ea typeface="Calibri" pitchFamily="34" charset="-122"/>
                <a:cs typeface="Calibri" pitchFamily="34" charset="-120"/>
              </a:rPr>
              <a:t>Secretariat reflection</a:t>
            </a:r>
            <a:endParaRPr lang="en-US" sz="1400" dirty="0"/>
          </a:p>
        </p:txBody>
      </p:sp>
      <p:sp>
        <p:nvSpPr>
          <p:cNvPr id="12" name="Text 10"/>
          <p:cNvSpPr/>
          <p:nvPr/>
        </p:nvSpPr>
        <p:spPr>
          <a:xfrm>
            <a:off x="548640" y="3657600"/>
            <a:ext cx="10972800" cy="1737360"/>
          </a:xfrm>
          <a:prstGeom prst="rect">
            <a:avLst/>
          </a:prstGeom>
          <a:noFill/>
          <a:ln/>
        </p:spPr>
        <p:txBody>
          <a:bodyPr wrap="square" lIns="0" tIns="0" rIns="0" bIns="0" rtlCol="0" anchor="ctr"/>
          <a:lstStyle/>
          <a:p>
            <a:pPr marL="0" indent="0">
              <a:lnSpc>
                <a:spcPct val="113000"/>
              </a:lnSpc>
              <a:buNone/>
            </a:pPr>
            <a:r>
              <a:rPr lang="en-US" sz="2000" dirty="0">
                <a:solidFill>
                  <a:srgbClr val="1A1A1A"/>
                </a:solidFill>
                <a:latin typeface="Calibri" pitchFamily="34" charset="0"/>
                <a:ea typeface="Calibri" pitchFamily="34" charset="-122"/>
                <a:cs typeface="Calibri" pitchFamily="34" charset="-120"/>
              </a:rPr>
              <a:t>This is a resource-allocation and Trust Fund governance decision with real budgetary implications and burden-sharing effects across all Contracting Parties not only host governments and goes contrary to a previous COP Decision. A change of this magnitude to CTF financial commitments should be adopted, if at all, by COP or intersessional decision, informed by the CTF’s own financial position and the views of all Parties.</a:t>
            </a:r>
            <a:endParaRPr lang="en-US" sz="2000" dirty="0"/>
          </a:p>
        </p:txBody>
      </p:sp>
      <p:sp>
        <p:nvSpPr>
          <p:cNvPr id="13" name="Shape 11"/>
          <p:cNvSpPr/>
          <p:nvPr/>
        </p:nvSpPr>
        <p:spPr>
          <a:xfrm>
            <a:off x="548640" y="5486400"/>
            <a:ext cx="10972800" cy="548640"/>
          </a:xfrm>
          <a:prstGeom prst="roundRect">
            <a:avLst>
              <a:gd name="adj" fmla="val 13333"/>
            </a:avLst>
          </a:prstGeom>
          <a:solidFill>
            <a:srgbClr val="E8A838"/>
          </a:solidFill>
          <a:ln/>
        </p:spPr>
        <p:txBody>
          <a:bodyPr/>
          <a:lstStyle/>
          <a:p>
            <a:endParaRPr lang="en-JM" dirty="0"/>
          </a:p>
        </p:txBody>
      </p:sp>
      <p:sp>
        <p:nvSpPr>
          <p:cNvPr id="14" name="Text 12"/>
          <p:cNvSpPr/>
          <p:nvPr/>
        </p:nvSpPr>
        <p:spPr>
          <a:xfrm>
            <a:off x="548640" y="5486400"/>
            <a:ext cx="10972800" cy="548640"/>
          </a:xfrm>
          <a:prstGeom prst="rect">
            <a:avLst/>
          </a:prstGeom>
          <a:noFill/>
          <a:ln/>
        </p:spPr>
        <p:txBody>
          <a:bodyPr wrap="square" lIns="0" tIns="0" rIns="0" bIns="0" rtlCol="0" anchor="ctr"/>
          <a:lstStyle/>
          <a:p>
            <a:pPr marL="0" indent="0" algn="ctr">
              <a:buNone/>
            </a:pPr>
            <a:r>
              <a:rPr lang="en-US" sz="1450" b="1" dirty="0">
                <a:solidFill>
                  <a:srgbClr val="0D2150"/>
                </a:solidFill>
                <a:latin typeface="Calibri" pitchFamily="34" charset="0"/>
                <a:ea typeface="Calibri" pitchFamily="34" charset="-122"/>
                <a:cs typeface="Calibri" pitchFamily="34" charset="-120"/>
              </a:rPr>
              <a:t>Recommended for discussion at the Intersessional meeting</a:t>
            </a:r>
            <a:endParaRPr lang="en-US" sz="1450" dirty="0"/>
          </a:p>
        </p:txBody>
      </p:sp>
      <p:pic>
        <p:nvPicPr>
          <p:cNvPr id="16" name="Picture 15">
            <a:extLst>
              <a:ext uri="{FF2B5EF4-FFF2-40B4-BE49-F238E27FC236}">
                <a16:creationId xmlns:a16="http://schemas.microsoft.com/office/drawing/2014/main" id="{21448379-5BFB-AA4B-5E73-9BCA673AF358}"/>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15</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AT A GLANCE</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200" b="1" dirty="0">
                <a:solidFill>
                  <a:srgbClr val="0D2150"/>
                </a:solidFill>
                <a:latin typeface="Calibri" pitchFamily="34" charset="0"/>
                <a:ea typeface="Calibri" pitchFamily="34" charset="-122"/>
                <a:cs typeface="Calibri" pitchFamily="34" charset="-120"/>
              </a:rPr>
              <a:t>Items recommended for Discussion</a:t>
            </a:r>
            <a:endParaRPr lang="en-US" sz="3200" dirty="0"/>
          </a:p>
        </p:txBody>
      </p:sp>
      <p:graphicFrame>
        <p:nvGraphicFramePr>
          <p:cNvPr id="16" name="Table 0"/>
          <p:cNvGraphicFramePr>
            <a:graphicFrameLocks noGrp="1"/>
          </p:cNvGraphicFramePr>
          <p:nvPr>
            <p:extLst>
              <p:ext uri="{D42A27DB-BD31-4B8C-83A1-F6EECF244321}">
                <p14:modId xmlns:p14="http://schemas.microsoft.com/office/powerpoint/2010/main" val="3895455342"/>
              </p:ext>
            </p:extLst>
          </p:nvPr>
        </p:nvGraphicFramePr>
        <p:xfrm>
          <a:off x="548640" y="1737360"/>
          <a:ext cx="10972800" cy="4584192"/>
        </p:xfrm>
        <a:graphic>
          <a:graphicData uri="http://schemas.openxmlformats.org/drawingml/2006/table">
            <a:tbl>
              <a:tblPr/>
              <a:tblGrid>
                <a:gridCol w="2926080">
                  <a:extLst>
                    <a:ext uri="{9D8B030D-6E8A-4147-A177-3AD203B41FA5}">
                      <a16:colId xmlns:a16="http://schemas.microsoft.com/office/drawing/2014/main" val="20000"/>
                    </a:ext>
                  </a:extLst>
                </a:gridCol>
                <a:gridCol w="8046720">
                  <a:extLst>
                    <a:ext uri="{9D8B030D-6E8A-4147-A177-3AD203B41FA5}">
                      <a16:colId xmlns:a16="http://schemas.microsoft.com/office/drawing/2014/main" val="20001"/>
                    </a:ext>
                  </a:extLst>
                </a:gridCol>
              </a:tblGrid>
              <a:tr h="804672">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Area</a:t>
                      </a:r>
                      <a:endParaRPr lang="en-US" sz="15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solidFill>
                      <a:srgbClr val="003A8F"/>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Item</a:t>
                      </a:r>
                      <a:endParaRPr lang="en-US" sz="15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solidFill>
                      <a:srgbClr val="003A8F"/>
                    </a:solidFill>
                  </a:tcPr>
                </a:tc>
                <a:extLst>
                  <a:ext uri="{0D108BD9-81ED-4DB2-BD59-A6C34878D82A}">
                    <a16:rowId xmlns:a16="http://schemas.microsoft.com/office/drawing/2014/main" val="10000"/>
                  </a:ext>
                </a:extLst>
              </a:tr>
              <a:tr h="804672">
                <a:tc>
                  <a:txBody>
                    <a:bodyPr/>
                    <a:lstStyle/>
                    <a:p>
                      <a:pPr marL="0" indent="0">
                        <a:buNone/>
                      </a:pPr>
                      <a:r>
                        <a:rPr lang="en-US" sz="2800" b="1" dirty="0">
                          <a:solidFill>
                            <a:srgbClr val="1A1A1A"/>
                          </a:solidFill>
                          <a:latin typeface="Calibri" pitchFamily="34" charset="0"/>
                          <a:ea typeface="Calibri" pitchFamily="34" charset="-122"/>
                          <a:cs typeface="Calibri" pitchFamily="34" charset="-120"/>
                        </a:rPr>
                        <a:t>Data governance</a:t>
                      </a:r>
                      <a:endParaRPr lang="en-US" sz="2800" b="1"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tc>
                  <a:txBody>
                    <a:bodyPr/>
                    <a:lstStyle/>
                    <a:p>
                      <a:pPr marL="0" indent="0">
                        <a:buNone/>
                      </a:pPr>
                      <a:r>
                        <a:rPr lang="en-US" sz="2400" dirty="0">
                          <a:solidFill>
                            <a:srgbClr val="1A1A1A"/>
                          </a:solidFill>
                          <a:latin typeface="Calibri" pitchFamily="34" charset="0"/>
                          <a:ea typeface="Calibri" pitchFamily="34" charset="-122"/>
                          <a:cs typeface="Calibri" pitchFamily="34" charset="-120"/>
                        </a:rPr>
                        <a:t>Internal data validation &amp; security measures for scientific communications</a:t>
                      </a:r>
                      <a:endParaRPr lang="en-US" sz="24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extLst>
                  <a:ext uri="{0D108BD9-81ED-4DB2-BD59-A6C34878D82A}">
                    <a16:rowId xmlns:a16="http://schemas.microsoft.com/office/drawing/2014/main" val="10001"/>
                  </a:ext>
                </a:extLst>
              </a:tr>
              <a:tr h="804672">
                <a:tc>
                  <a:txBody>
                    <a:bodyPr/>
                    <a:lstStyle/>
                    <a:p>
                      <a:pPr marL="0" indent="0">
                        <a:buNone/>
                      </a:pPr>
                      <a:r>
                        <a:rPr lang="en-US" sz="2800" b="1" dirty="0">
                          <a:solidFill>
                            <a:srgbClr val="1A1A1A"/>
                          </a:solidFill>
                          <a:latin typeface="Calibri" pitchFamily="34" charset="0"/>
                          <a:ea typeface="Calibri" pitchFamily="34" charset="-122"/>
                          <a:cs typeface="Calibri" pitchFamily="34" charset="-120"/>
                        </a:rPr>
                        <a:t>Technical autonomy</a:t>
                      </a:r>
                      <a:endParaRPr lang="en-US" sz="2800" b="1"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tc>
                  <a:txBody>
                    <a:bodyPr/>
                    <a:lstStyle/>
                    <a:p>
                      <a:pPr marL="0" indent="0">
                        <a:buNone/>
                      </a:pPr>
                      <a:r>
                        <a:rPr lang="en-US" sz="2400" dirty="0">
                          <a:solidFill>
                            <a:srgbClr val="1A1A1A"/>
                          </a:solidFill>
                          <a:latin typeface="Calibri" pitchFamily="34" charset="0"/>
                          <a:ea typeface="Calibri" pitchFamily="34" charset="-122"/>
                          <a:cs typeface="Calibri" pitchFamily="34" charset="-120"/>
                        </a:rPr>
                        <a:t>Mandatory national validation step for early environmental alerts</a:t>
                      </a:r>
                      <a:endParaRPr lang="en-US" sz="24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extLst>
                  <a:ext uri="{0D108BD9-81ED-4DB2-BD59-A6C34878D82A}">
                    <a16:rowId xmlns:a16="http://schemas.microsoft.com/office/drawing/2014/main" val="10002"/>
                  </a:ext>
                </a:extLst>
              </a:tr>
              <a:tr h="804672">
                <a:tc>
                  <a:txBody>
                    <a:bodyPr/>
                    <a:lstStyle/>
                    <a:p>
                      <a:pPr marL="0" indent="0">
                        <a:buNone/>
                      </a:pPr>
                      <a:r>
                        <a:rPr lang="en-US" sz="2800" b="1" dirty="0">
                          <a:solidFill>
                            <a:srgbClr val="1A1A1A"/>
                          </a:solidFill>
                          <a:latin typeface="Calibri" pitchFamily="34" charset="0"/>
                          <a:ea typeface="Calibri" pitchFamily="34" charset="-122"/>
                          <a:cs typeface="Calibri" pitchFamily="34" charset="-120"/>
                        </a:rPr>
                        <a:t>Mandate scope</a:t>
                      </a:r>
                      <a:endParaRPr lang="en-US" sz="2800" b="1"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tc>
                  <a:txBody>
                    <a:bodyPr/>
                    <a:lstStyle/>
                    <a:p>
                      <a:pPr marL="0" indent="0">
                        <a:buNone/>
                      </a:pPr>
                      <a:r>
                        <a:rPr lang="en-US" sz="2400" dirty="0">
                          <a:solidFill>
                            <a:srgbClr val="1A1A1A"/>
                          </a:solidFill>
                          <a:latin typeface="Calibri" pitchFamily="34" charset="0"/>
                          <a:ea typeface="Calibri" pitchFamily="34" charset="-122"/>
                          <a:cs typeface="Calibri" pitchFamily="34" charset="-120"/>
                        </a:rPr>
                        <a:t>Whether to reference external statistical/biodiversity frameworks (SEEA, Kunming-Montreal, SDG 14)</a:t>
                      </a:r>
                      <a:endParaRPr lang="en-US" sz="24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extLst>
                  <a:ext uri="{0D108BD9-81ED-4DB2-BD59-A6C34878D82A}">
                    <a16:rowId xmlns:a16="http://schemas.microsoft.com/office/drawing/2014/main" val="10003"/>
                  </a:ext>
                </a:extLst>
              </a:tr>
              <a:tr h="804672">
                <a:tc>
                  <a:txBody>
                    <a:bodyPr/>
                    <a:lstStyle/>
                    <a:p>
                      <a:pPr marL="0" indent="0">
                        <a:buNone/>
                      </a:pPr>
                      <a:r>
                        <a:rPr lang="en-US" sz="2800" b="1" dirty="0">
                          <a:solidFill>
                            <a:srgbClr val="1A1A1A"/>
                          </a:solidFill>
                          <a:latin typeface="Calibri" pitchFamily="34" charset="0"/>
                          <a:ea typeface="Calibri" pitchFamily="34" charset="-122"/>
                          <a:cs typeface="Calibri" pitchFamily="34" charset="-120"/>
                        </a:rPr>
                        <a:t>Financial arrangements</a:t>
                      </a:r>
                      <a:endParaRPr lang="en-US" sz="2800" b="1"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tc>
                  <a:txBody>
                    <a:bodyPr/>
                    <a:lstStyle/>
                    <a:p>
                      <a:pPr marL="0" indent="0">
                        <a:buNone/>
                      </a:pPr>
                      <a:r>
                        <a:rPr lang="en-US" sz="2400" dirty="0">
                          <a:solidFill>
                            <a:srgbClr val="1A1A1A"/>
                          </a:solidFill>
                          <a:latin typeface="Calibri" pitchFamily="34" charset="0"/>
                          <a:ea typeface="Calibri" pitchFamily="34" charset="-122"/>
                          <a:cs typeface="Calibri" pitchFamily="34" charset="-120"/>
                        </a:rPr>
                        <a:t>Baseline, core-funding allocation from the CTF for RAC host governments</a:t>
                      </a:r>
                      <a:endParaRPr lang="en-US" sz="2400" dirty="0">
                        <a:latin typeface="Calibri" charset="0"/>
                        <a:ea typeface="Calibri" charset="0"/>
                        <a:cs typeface="Calibri" charset="0"/>
                      </a:endParaRPr>
                    </a:p>
                  </a:txBody>
                  <a:tcPr marL="101600" marR="101600" marT="76200" marB="76200" anchor="ctr">
                    <a:lnL w="9525" cap="flat" cmpd="sng" algn="ctr">
                      <a:solidFill>
                        <a:srgbClr val="D5DCE8"/>
                      </a:solidFill>
                      <a:prstDash val="solid"/>
                      <a:round/>
                      <a:headEnd type="none" w="med" len="med"/>
                      <a:tailEnd type="none" w="med" len="med"/>
                    </a:lnL>
                    <a:lnR w="9525" cap="flat" cmpd="sng" algn="ctr">
                      <a:solidFill>
                        <a:srgbClr val="D5DCE8"/>
                      </a:solidFill>
                      <a:prstDash val="solid"/>
                      <a:round/>
                      <a:headEnd type="none" w="med" len="med"/>
                      <a:tailEnd type="none" w="med" len="med"/>
                    </a:lnR>
                    <a:lnT w="9525" cap="flat" cmpd="sng" algn="ctr">
                      <a:solidFill>
                        <a:srgbClr val="D5DCE8"/>
                      </a:solidFill>
                      <a:prstDash val="solid"/>
                      <a:round/>
                      <a:headEnd type="none" w="med" len="med"/>
                      <a:tailEnd type="none" w="med" len="med"/>
                    </a:lnT>
                    <a:lnB w="9525" cap="flat" cmpd="sng" algn="ctr">
                      <a:solidFill>
                        <a:srgbClr val="D5DCE8"/>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9" name="Picture 8">
            <a:extLst>
              <a:ext uri="{FF2B5EF4-FFF2-40B4-BE49-F238E27FC236}">
                <a16:creationId xmlns:a16="http://schemas.microsoft.com/office/drawing/2014/main" id="{BE6AB123-56AA-605A-8FAF-95557BC074B0}"/>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0D2150"/>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AEB8CC"/>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AEB8CC"/>
                </a:solidFill>
                <a:latin typeface="Calibri" pitchFamily="34" charset="0"/>
                <a:ea typeface="Calibri" pitchFamily="34" charset="-122"/>
                <a:cs typeface="Calibri" pitchFamily="34" charset="-120"/>
              </a:rPr>
              <a:t>16</a:t>
            </a:r>
            <a:endParaRPr lang="en-US" sz="1000" dirty="0"/>
          </a:p>
        </p:txBody>
      </p:sp>
      <p:sp>
        <p:nvSpPr>
          <p:cNvPr id="6" name="Text 4"/>
          <p:cNvSpPr/>
          <p:nvPr/>
        </p:nvSpPr>
        <p:spPr>
          <a:xfrm>
            <a:off x="120535" y="0"/>
            <a:ext cx="7315200" cy="365760"/>
          </a:xfrm>
          <a:prstGeom prst="rect">
            <a:avLst/>
          </a:prstGeom>
          <a:noFill/>
          <a:ln/>
        </p:spPr>
        <p:txBody>
          <a:bodyPr wrap="square" lIns="0" tIns="0" rIns="0" bIns="0" rtlCol="0" anchor="ctr"/>
          <a:lstStyle/>
          <a:p>
            <a:pPr marL="0" indent="0">
              <a:buNone/>
            </a:pPr>
            <a:r>
              <a:rPr lang="en-US" sz="1500" b="1" kern="0" spc="200" dirty="0">
                <a:solidFill>
                  <a:srgbClr val="E8A838"/>
                </a:solidFill>
                <a:latin typeface="Calibri" pitchFamily="34" charset="0"/>
                <a:ea typeface="Calibri" pitchFamily="34" charset="-122"/>
                <a:cs typeface="Calibri" pitchFamily="34" charset="-120"/>
              </a:rPr>
              <a:t>NEXT STEPS</a:t>
            </a:r>
            <a:endParaRPr lang="en-US" sz="1500" dirty="0"/>
          </a:p>
        </p:txBody>
      </p:sp>
      <p:sp>
        <p:nvSpPr>
          <p:cNvPr id="7" name="Text 5"/>
          <p:cNvSpPr/>
          <p:nvPr/>
        </p:nvSpPr>
        <p:spPr>
          <a:xfrm>
            <a:off x="534093" y="1080655"/>
            <a:ext cx="10332720" cy="6435714"/>
          </a:xfrm>
          <a:prstGeom prst="rect">
            <a:avLst/>
          </a:prstGeom>
          <a:noFill/>
          <a:ln/>
        </p:spPr>
        <p:txBody>
          <a:bodyPr wrap="square" lIns="0" tIns="0" rIns="0" bIns="0" rtlCol="0" anchor="t"/>
          <a:lstStyle/>
          <a:p>
            <a:pPr marL="342900" indent="-342900">
              <a:lnSpc>
                <a:spcPct val="120000"/>
              </a:lnSpc>
              <a:spcAft>
                <a:spcPts val="1600"/>
              </a:spcAft>
              <a:buSzPct val="100000"/>
              <a:buChar char="•"/>
            </a:pPr>
            <a:r>
              <a:rPr lang="en-US" sz="2800" dirty="0">
                <a:solidFill>
                  <a:srgbClr val="FFFFFF"/>
                </a:solidFill>
                <a:latin typeface="Calibri" pitchFamily="34" charset="0"/>
                <a:ea typeface="Calibri" pitchFamily="34" charset="-122"/>
                <a:cs typeface="Calibri" pitchFamily="34" charset="-120"/>
              </a:rPr>
              <a:t>Clean and tracked-changes versions of the Guidelines are circulated alongside this summary.</a:t>
            </a:r>
            <a:endParaRPr lang="en-US" sz="2800" dirty="0"/>
          </a:p>
          <a:p>
            <a:pPr marL="342900" indent="-342900">
              <a:lnSpc>
                <a:spcPct val="120000"/>
              </a:lnSpc>
              <a:spcAft>
                <a:spcPts val="1600"/>
              </a:spcAft>
              <a:buSzPct val="100000"/>
              <a:buChar char="•"/>
            </a:pPr>
            <a:r>
              <a:rPr lang="en-US" sz="2800" dirty="0">
                <a:solidFill>
                  <a:srgbClr val="FFFFFF"/>
                </a:solidFill>
                <a:latin typeface="Calibri" pitchFamily="34" charset="0"/>
                <a:ea typeface="Calibri" pitchFamily="34" charset="-122"/>
                <a:cs typeface="Calibri" pitchFamily="34" charset="-120"/>
              </a:rPr>
              <a:t>Eleven themes have been addressed and a summary paper prepared.</a:t>
            </a:r>
            <a:endParaRPr lang="en-US" sz="2800" dirty="0"/>
          </a:p>
          <a:p>
            <a:pPr marL="342900" indent="-342900">
              <a:lnSpc>
                <a:spcPct val="120000"/>
              </a:lnSpc>
              <a:spcAft>
                <a:spcPts val="1600"/>
              </a:spcAft>
              <a:buSzPct val="100000"/>
              <a:buChar char="•"/>
            </a:pPr>
            <a:r>
              <a:rPr lang="en-US" sz="2800" dirty="0">
                <a:solidFill>
                  <a:srgbClr val="FFFFFF"/>
                </a:solidFill>
                <a:latin typeface="Calibri" pitchFamily="34" charset="0"/>
                <a:ea typeface="Calibri" pitchFamily="34" charset="-122"/>
                <a:cs typeface="Calibri" pitchFamily="34" charset="-120"/>
              </a:rPr>
              <a:t>Four items are recommended for Contracting Parties’ further discussion and guidance at this meeting.</a:t>
            </a:r>
            <a:endParaRPr lang="en-US" sz="2800" dirty="0"/>
          </a:p>
          <a:p>
            <a:pPr marL="342900" indent="-342900">
              <a:lnSpc>
                <a:spcPct val="120000"/>
              </a:lnSpc>
              <a:spcAft>
                <a:spcPts val="1600"/>
              </a:spcAft>
              <a:buSzPct val="100000"/>
              <a:buChar char="•"/>
            </a:pPr>
            <a:r>
              <a:rPr lang="en-US" sz="2800" dirty="0">
                <a:solidFill>
                  <a:srgbClr val="FFFFFF"/>
                </a:solidFill>
                <a:latin typeface="Calibri" pitchFamily="34" charset="0"/>
                <a:ea typeface="Calibri" pitchFamily="34" charset="-122"/>
                <a:cs typeface="Calibri" pitchFamily="34" charset="-120"/>
              </a:rPr>
              <a:t>Endorsement depends on Parties accepting revisions and reaching agreement on those four items, with formal adoption to follow under the guidance of Parties and the Bureau.</a:t>
            </a:r>
            <a:endParaRPr lang="en-US" sz="2800" dirty="0"/>
          </a:p>
        </p:txBody>
      </p:sp>
      <p:pic>
        <p:nvPicPr>
          <p:cNvPr id="15" name="Picture 14">
            <a:extLst>
              <a:ext uri="{FF2B5EF4-FFF2-40B4-BE49-F238E27FC236}">
                <a16:creationId xmlns:a16="http://schemas.microsoft.com/office/drawing/2014/main" id="{DEF9DAC8-9B75-3926-82BE-DF425CA1D454}"/>
              </a:ext>
            </a:extLst>
          </p:cNvPr>
          <p:cNvPicPr>
            <a:picLocks noChangeAspect="1"/>
          </p:cNvPicPr>
          <p:nvPr/>
        </p:nvPicPr>
        <p:blipFill>
          <a:blip r:embed="rId3"/>
          <a:stretch>
            <a:fillRect/>
          </a:stretch>
        </p:blipFill>
        <p:spPr>
          <a:xfrm>
            <a:off x="8135745" y="-844209"/>
            <a:ext cx="4302111" cy="2419938"/>
          </a:xfrm>
          <a:prstGeom prst="rect">
            <a:avLst/>
          </a:prstGeom>
        </p:spPr>
      </p:pic>
      <p:pic>
        <p:nvPicPr>
          <p:cNvPr id="18" name="Picture 17">
            <a:extLst>
              <a:ext uri="{FF2B5EF4-FFF2-40B4-BE49-F238E27FC236}">
                <a16:creationId xmlns:a16="http://schemas.microsoft.com/office/drawing/2014/main" id="{24527BC0-ADF8-95AB-ECB0-BCA31FD2123A}"/>
              </a:ext>
            </a:extLst>
          </p:cNvPr>
          <p:cNvPicPr>
            <a:picLocks noChangeAspect="1"/>
          </p:cNvPicPr>
          <p:nvPr/>
        </p:nvPicPr>
        <p:blipFill>
          <a:blip r:embed="rId4"/>
          <a:stretch>
            <a:fillRect/>
          </a:stretch>
        </p:blipFill>
        <p:spPr>
          <a:xfrm>
            <a:off x="9722253" y="-11040"/>
            <a:ext cx="684370" cy="68437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2</a:t>
            </a:r>
            <a:endParaRPr lang="en-US" sz="10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400" b="1" dirty="0">
                <a:solidFill>
                  <a:srgbClr val="0D2150"/>
                </a:solidFill>
                <a:latin typeface="Calibri" pitchFamily="34" charset="0"/>
                <a:ea typeface="Calibri" pitchFamily="34" charset="-122"/>
                <a:cs typeface="Calibri" pitchFamily="34" charset="-120"/>
              </a:rPr>
              <a:t>Objective</a:t>
            </a:r>
            <a:endParaRPr lang="en-US" sz="3400" dirty="0"/>
          </a:p>
        </p:txBody>
      </p:sp>
      <p:sp>
        <p:nvSpPr>
          <p:cNvPr id="8" name="Text 6"/>
          <p:cNvSpPr/>
          <p:nvPr/>
        </p:nvSpPr>
        <p:spPr>
          <a:xfrm>
            <a:off x="548640" y="1554480"/>
            <a:ext cx="10881360" cy="4389120"/>
          </a:xfrm>
          <a:prstGeom prst="rect">
            <a:avLst/>
          </a:prstGeom>
          <a:noFill/>
          <a:ln/>
        </p:spPr>
        <p:txBody>
          <a:bodyPr wrap="square" lIns="0" tIns="0" rIns="0" bIns="0" rtlCol="0" anchor="t"/>
          <a:lstStyle/>
          <a:p>
            <a:pPr marL="342900" indent="-342900">
              <a:lnSpc>
                <a:spcPct val="115000"/>
              </a:lnSpc>
              <a:spcAft>
                <a:spcPts val="1800"/>
              </a:spcAft>
              <a:buSzPct val="100000"/>
              <a:buChar char="•"/>
            </a:pPr>
            <a:r>
              <a:rPr lang="en-US" sz="2400" dirty="0">
                <a:solidFill>
                  <a:srgbClr val="1A1A1A"/>
                </a:solidFill>
                <a:latin typeface="Calibri" pitchFamily="34" charset="0"/>
                <a:ea typeface="Calibri" pitchFamily="34" charset="-122"/>
                <a:cs typeface="Calibri" pitchFamily="34" charset="-120"/>
              </a:rPr>
              <a:t>This presentation accompanies the revised draft Guidelines, circulated in both a clean version. (A version is also available with all tracked changes and reviewer comments that was shared with Parties who provided detailed comments).</a:t>
            </a:r>
            <a:endParaRPr lang="en-US" sz="2400" dirty="0"/>
          </a:p>
          <a:p>
            <a:pPr marL="342900" indent="-342900">
              <a:lnSpc>
                <a:spcPct val="115000"/>
              </a:lnSpc>
              <a:spcAft>
                <a:spcPts val="1800"/>
              </a:spcAft>
              <a:buSzPct val="100000"/>
              <a:buChar char="•"/>
            </a:pPr>
            <a:r>
              <a:rPr lang="en-US" sz="2400" dirty="0">
                <a:solidFill>
                  <a:srgbClr val="1A1A1A"/>
                </a:solidFill>
                <a:latin typeface="Calibri" pitchFamily="34" charset="0"/>
                <a:ea typeface="Calibri" pitchFamily="34" charset="-122"/>
                <a:cs typeface="Calibri" pitchFamily="34" charset="-120"/>
              </a:rPr>
              <a:t>It gives Contracting Parties a concise view of the comments received and how each was addressed without requiring a paragraph-by-paragraph review.</a:t>
            </a:r>
            <a:endParaRPr lang="en-US" sz="2400" dirty="0"/>
          </a:p>
          <a:p>
            <a:pPr marL="342900" indent="-342900">
              <a:lnSpc>
                <a:spcPct val="115000"/>
              </a:lnSpc>
              <a:spcAft>
                <a:spcPts val="1800"/>
              </a:spcAft>
              <a:buSzPct val="100000"/>
              <a:buChar char="•"/>
            </a:pPr>
            <a:r>
              <a:rPr lang="en-US" sz="2400" dirty="0">
                <a:solidFill>
                  <a:srgbClr val="1A1A1A"/>
                </a:solidFill>
                <a:latin typeface="Calibri" pitchFamily="34" charset="0"/>
                <a:ea typeface="Calibri" pitchFamily="34" charset="-122"/>
                <a:cs typeface="Calibri" pitchFamily="34" charset="-120"/>
              </a:rPr>
              <a:t>Comments were received from several Contracting Parties over the course of the review process.</a:t>
            </a:r>
            <a:endParaRPr lang="en-US" sz="2400" dirty="0"/>
          </a:p>
          <a:p>
            <a:pPr marL="342900" indent="-342900">
              <a:lnSpc>
                <a:spcPct val="115000"/>
              </a:lnSpc>
              <a:spcAft>
                <a:spcPts val="1800"/>
              </a:spcAft>
              <a:buSzPct val="100000"/>
              <a:buChar char="•"/>
            </a:pPr>
            <a:r>
              <a:rPr lang="en-US" sz="2400" dirty="0">
                <a:solidFill>
                  <a:srgbClr val="1A1A1A"/>
                </a:solidFill>
                <a:latin typeface="Calibri" pitchFamily="34" charset="0"/>
                <a:ea typeface="Calibri" pitchFamily="34" charset="-122"/>
                <a:cs typeface="Calibri" pitchFamily="34" charset="-120"/>
              </a:rPr>
              <a:t>This summary groups comments by theme, since several Parties raised closely related points and how they were resolved.</a:t>
            </a:r>
            <a:endParaRPr lang="en-US" sz="2400" dirty="0"/>
          </a:p>
        </p:txBody>
      </p:sp>
      <p:pic>
        <p:nvPicPr>
          <p:cNvPr id="10" name="Picture 9">
            <a:extLst>
              <a:ext uri="{FF2B5EF4-FFF2-40B4-BE49-F238E27FC236}">
                <a16:creationId xmlns:a16="http://schemas.microsoft.com/office/drawing/2014/main" id="{BDFA0A95-F826-0DEA-8199-FE569F9F72ED}"/>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3</a:t>
            </a:r>
            <a:endParaRPr lang="en-US" sz="10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000" b="1" dirty="0">
                <a:solidFill>
                  <a:srgbClr val="0D2150"/>
                </a:solidFill>
                <a:latin typeface="Calibri" pitchFamily="34" charset="0"/>
                <a:ea typeface="Calibri" pitchFamily="34" charset="-122"/>
                <a:cs typeface="Calibri" pitchFamily="34" charset="-120"/>
              </a:rPr>
              <a:t>Background and Mandate</a:t>
            </a:r>
            <a:endParaRPr lang="en-US" sz="3000" dirty="0"/>
          </a:p>
        </p:txBody>
      </p:sp>
      <p:sp>
        <p:nvSpPr>
          <p:cNvPr id="8" name="Text 6"/>
          <p:cNvSpPr/>
          <p:nvPr/>
        </p:nvSpPr>
        <p:spPr>
          <a:xfrm>
            <a:off x="548640" y="1508760"/>
            <a:ext cx="10881360" cy="1920240"/>
          </a:xfrm>
          <a:prstGeom prst="rect">
            <a:avLst/>
          </a:prstGeom>
          <a:noFill/>
          <a:ln/>
        </p:spPr>
        <p:txBody>
          <a:bodyPr wrap="square" lIns="0" tIns="0" rIns="0" bIns="0" rtlCol="0" anchor="t"/>
          <a:lstStyle/>
          <a:p>
            <a:pPr marL="342900" indent="-342900">
              <a:lnSpc>
                <a:spcPct val="115000"/>
              </a:lnSpc>
              <a:spcAft>
                <a:spcPts val="1400"/>
              </a:spcAft>
              <a:buSzPct val="100000"/>
              <a:buChar char="•"/>
            </a:pPr>
            <a:r>
              <a:rPr lang="en-US" sz="2000" dirty="0">
                <a:solidFill>
                  <a:srgbClr val="1A1A1A"/>
                </a:solidFill>
                <a:latin typeface="Calibri" pitchFamily="34" charset="0"/>
                <a:ea typeface="Calibri" pitchFamily="34" charset="-122"/>
                <a:cs typeface="Calibri" pitchFamily="34" charset="-120"/>
              </a:rPr>
              <a:t>COP 18 Decision IV requested the Secretariat to provide an updated version of the RAC/RAN Guidelines, aligned with Pre-COP comments and written comments submitted afterward.</a:t>
            </a:r>
            <a:endParaRPr lang="en-US" sz="2000" dirty="0"/>
          </a:p>
          <a:p>
            <a:pPr marL="342900" indent="-342900">
              <a:lnSpc>
                <a:spcPct val="115000"/>
              </a:lnSpc>
              <a:spcAft>
                <a:spcPts val="1400"/>
              </a:spcAft>
              <a:buSzPct val="100000"/>
              <a:buChar char="•"/>
            </a:pPr>
            <a:r>
              <a:rPr lang="en-US" sz="2000" dirty="0">
                <a:solidFill>
                  <a:srgbClr val="1A1A1A"/>
                </a:solidFill>
                <a:latin typeface="Calibri" pitchFamily="34" charset="0"/>
                <a:ea typeface="Calibri" pitchFamily="34" charset="-122"/>
                <a:cs typeface="Calibri" pitchFamily="34" charset="-120"/>
              </a:rPr>
              <a:t>The Guidelines under review are a revision of the draft presented to COP 18 (October 2025); the document name remains as presented there.</a:t>
            </a:r>
            <a:endParaRPr lang="en-US" sz="2000" dirty="0"/>
          </a:p>
        </p:txBody>
      </p:sp>
      <p:sp>
        <p:nvSpPr>
          <p:cNvPr id="9" name="Shape 7"/>
          <p:cNvSpPr/>
          <p:nvPr/>
        </p:nvSpPr>
        <p:spPr>
          <a:xfrm>
            <a:off x="548640" y="3611880"/>
            <a:ext cx="10972800" cy="2672542"/>
          </a:xfrm>
          <a:prstGeom prst="roundRect">
            <a:avLst>
              <a:gd name="adj" fmla="val 4167"/>
            </a:avLst>
          </a:prstGeom>
          <a:solidFill>
            <a:srgbClr val="E8EEF7"/>
          </a:solidFill>
          <a:ln/>
        </p:spPr>
        <p:txBody>
          <a:bodyPr/>
          <a:lstStyle/>
          <a:p>
            <a:endParaRPr lang="en-JM" dirty="0"/>
          </a:p>
        </p:txBody>
      </p:sp>
      <p:sp>
        <p:nvSpPr>
          <p:cNvPr id="11" name="Text 9"/>
          <p:cNvSpPr/>
          <p:nvPr/>
        </p:nvSpPr>
        <p:spPr>
          <a:xfrm>
            <a:off x="822960" y="4114800"/>
            <a:ext cx="10424160" cy="1600200"/>
          </a:xfrm>
          <a:prstGeom prst="rect">
            <a:avLst/>
          </a:prstGeom>
          <a:noFill/>
          <a:ln/>
        </p:spPr>
        <p:txBody>
          <a:bodyPr wrap="square" lIns="0" tIns="0" rIns="0" bIns="0" rtlCol="0" anchor="ctr"/>
          <a:lstStyle/>
          <a:p>
            <a:pPr marL="0" indent="0">
              <a:lnSpc>
                <a:spcPct val="112000"/>
              </a:lnSpc>
              <a:buNone/>
            </a:pPr>
            <a:r>
              <a:rPr lang="en-US" sz="2000" dirty="0">
                <a:solidFill>
                  <a:srgbClr val="1A1A1A"/>
                </a:solidFill>
                <a:latin typeface="Calibri" pitchFamily="34" charset="0"/>
                <a:ea typeface="Calibri" pitchFamily="34" charset="-122"/>
                <a:cs typeface="Calibri" pitchFamily="34" charset="-120"/>
              </a:rPr>
              <a:t>Decision IV further requested the Secretariat to share the final version of the RAC/RAN Guidelines with Contracting Parties intersessionally for final review, and to convene an intersessional meeting no later than the end of 2026 for possible endorsement, pending available resources. </a:t>
            </a:r>
            <a:br>
              <a:rPr lang="en-US" sz="2000" dirty="0">
                <a:solidFill>
                  <a:srgbClr val="1A1A1A"/>
                </a:solidFill>
                <a:latin typeface="Calibri" pitchFamily="34" charset="0"/>
                <a:ea typeface="Calibri" pitchFamily="34" charset="-122"/>
                <a:cs typeface="Calibri" pitchFamily="34" charset="-120"/>
              </a:rPr>
            </a:br>
            <a:br>
              <a:rPr lang="en-US" sz="2000" dirty="0">
                <a:solidFill>
                  <a:srgbClr val="1A1A1A"/>
                </a:solidFill>
                <a:latin typeface="Calibri" pitchFamily="34" charset="0"/>
                <a:ea typeface="Calibri" pitchFamily="34" charset="-122"/>
                <a:cs typeface="Calibri" pitchFamily="34" charset="-120"/>
              </a:rPr>
            </a:br>
            <a:r>
              <a:rPr lang="en-US" sz="2000" dirty="0">
                <a:solidFill>
                  <a:srgbClr val="1A1A1A"/>
                </a:solidFill>
                <a:latin typeface="Calibri" pitchFamily="34" charset="0"/>
                <a:ea typeface="Calibri" pitchFamily="34" charset="-122"/>
                <a:cs typeface="Calibri" pitchFamily="34" charset="-120"/>
              </a:rPr>
              <a:t>This Virtual Intersessional Meeting is convened to fulfil that mandate. Endorsement depends on Parties reaching agreement on the text, including the items set out in Part Two; formal adoption will follow, guided by the Parties and the Bureau.</a:t>
            </a:r>
            <a:endParaRPr lang="en-US" sz="2000" dirty="0"/>
          </a:p>
        </p:txBody>
      </p:sp>
      <p:pic>
        <p:nvPicPr>
          <p:cNvPr id="13" name="Picture 12">
            <a:extLst>
              <a:ext uri="{FF2B5EF4-FFF2-40B4-BE49-F238E27FC236}">
                <a16:creationId xmlns:a16="http://schemas.microsoft.com/office/drawing/2014/main" id="{F9887A2E-A57A-238D-4A49-932FAC64D1F2}"/>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4</a:t>
            </a:r>
            <a:endParaRPr lang="en-US" sz="10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400" b="1" dirty="0">
                <a:solidFill>
                  <a:srgbClr val="0D2150"/>
                </a:solidFill>
                <a:latin typeface="Calibri" pitchFamily="34" charset="0"/>
                <a:ea typeface="Calibri" pitchFamily="34" charset="-122"/>
                <a:cs typeface="Calibri" pitchFamily="34" charset="-120"/>
              </a:rPr>
              <a:t>Scope of the Review </a:t>
            </a:r>
            <a:endParaRPr lang="en-US" sz="3400" dirty="0"/>
          </a:p>
        </p:txBody>
      </p:sp>
      <p:sp>
        <p:nvSpPr>
          <p:cNvPr id="8" name="Shape 6"/>
          <p:cNvSpPr/>
          <p:nvPr/>
        </p:nvSpPr>
        <p:spPr>
          <a:xfrm>
            <a:off x="548640" y="1737360"/>
            <a:ext cx="2606040" cy="2834640"/>
          </a:xfrm>
          <a:prstGeom prst="roundRect">
            <a:avLst>
              <a:gd name="adj" fmla="val 4211"/>
            </a:avLst>
          </a:prstGeom>
          <a:solidFill>
            <a:srgbClr val="E8EEF7"/>
          </a:solidFill>
          <a:ln/>
        </p:spPr>
        <p:txBody>
          <a:bodyPr/>
          <a:lstStyle/>
          <a:p>
            <a:endParaRPr lang="en-JM" dirty="0"/>
          </a:p>
        </p:txBody>
      </p:sp>
      <p:sp>
        <p:nvSpPr>
          <p:cNvPr id="9" name="Text 7"/>
          <p:cNvSpPr/>
          <p:nvPr/>
        </p:nvSpPr>
        <p:spPr>
          <a:xfrm>
            <a:off x="548640" y="1965960"/>
            <a:ext cx="2606040" cy="1188720"/>
          </a:xfrm>
          <a:prstGeom prst="rect">
            <a:avLst/>
          </a:prstGeom>
          <a:noFill/>
          <a:ln/>
        </p:spPr>
        <p:txBody>
          <a:bodyPr wrap="square" lIns="0" tIns="0" rIns="0" bIns="0" rtlCol="0" anchor="ctr"/>
          <a:lstStyle/>
          <a:p>
            <a:pPr marL="0" indent="0" algn="ctr">
              <a:buNone/>
            </a:pPr>
            <a:r>
              <a:rPr lang="en-US" sz="5400" b="1" dirty="0">
                <a:solidFill>
                  <a:srgbClr val="003A8F"/>
                </a:solidFill>
                <a:latin typeface="Calibri" pitchFamily="34" charset="0"/>
                <a:ea typeface="Calibri" pitchFamily="34" charset="-122"/>
                <a:cs typeface="Calibri" pitchFamily="34" charset="-120"/>
              </a:rPr>
              <a:t>238</a:t>
            </a:r>
            <a:endParaRPr lang="en-US" sz="5400" dirty="0"/>
          </a:p>
        </p:txBody>
      </p:sp>
      <p:sp>
        <p:nvSpPr>
          <p:cNvPr id="10" name="Text 8"/>
          <p:cNvSpPr/>
          <p:nvPr/>
        </p:nvSpPr>
        <p:spPr>
          <a:xfrm>
            <a:off x="685800" y="3200400"/>
            <a:ext cx="2331720" cy="1097280"/>
          </a:xfrm>
          <a:prstGeom prst="rect">
            <a:avLst/>
          </a:prstGeom>
          <a:noFill/>
          <a:ln/>
        </p:spPr>
        <p:txBody>
          <a:bodyPr wrap="square" lIns="0" tIns="0" rIns="0" bIns="0" rtlCol="0" anchor="ctr"/>
          <a:lstStyle/>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individual comments</a:t>
            </a:r>
            <a:endParaRPr lang="en-US" sz="1500" dirty="0"/>
          </a:p>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recorded</a:t>
            </a:r>
            <a:endParaRPr lang="en-US" sz="1500" dirty="0"/>
          </a:p>
        </p:txBody>
      </p:sp>
      <p:sp>
        <p:nvSpPr>
          <p:cNvPr id="11" name="Shape 9"/>
          <p:cNvSpPr/>
          <p:nvPr/>
        </p:nvSpPr>
        <p:spPr>
          <a:xfrm>
            <a:off x="3383280" y="1737360"/>
            <a:ext cx="2606040" cy="2834640"/>
          </a:xfrm>
          <a:prstGeom prst="roundRect">
            <a:avLst>
              <a:gd name="adj" fmla="val 4211"/>
            </a:avLst>
          </a:prstGeom>
          <a:solidFill>
            <a:srgbClr val="E8EEF7"/>
          </a:solidFill>
          <a:ln/>
        </p:spPr>
        <p:txBody>
          <a:bodyPr/>
          <a:lstStyle/>
          <a:p>
            <a:endParaRPr lang="en-JM" dirty="0"/>
          </a:p>
        </p:txBody>
      </p:sp>
      <p:sp>
        <p:nvSpPr>
          <p:cNvPr id="12" name="Text 10"/>
          <p:cNvSpPr/>
          <p:nvPr/>
        </p:nvSpPr>
        <p:spPr>
          <a:xfrm>
            <a:off x="3383280" y="1965960"/>
            <a:ext cx="2606040" cy="1188720"/>
          </a:xfrm>
          <a:prstGeom prst="rect">
            <a:avLst/>
          </a:prstGeom>
          <a:noFill/>
          <a:ln/>
        </p:spPr>
        <p:txBody>
          <a:bodyPr wrap="square" lIns="0" tIns="0" rIns="0" bIns="0" rtlCol="0" anchor="ctr"/>
          <a:lstStyle/>
          <a:p>
            <a:pPr marL="0" indent="0" algn="ctr">
              <a:buNone/>
            </a:pPr>
            <a:r>
              <a:rPr lang="en-US" sz="5400" b="1" dirty="0">
                <a:solidFill>
                  <a:srgbClr val="003A8F"/>
                </a:solidFill>
                <a:latin typeface="Calibri" pitchFamily="34" charset="0"/>
                <a:ea typeface="Calibri" pitchFamily="34" charset="-122"/>
                <a:cs typeface="Calibri" pitchFamily="34" charset="-120"/>
              </a:rPr>
              <a:t>11</a:t>
            </a:r>
            <a:endParaRPr lang="en-US" sz="5400" dirty="0"/>
          </a:p>
        </p:txBody>
      </p:sp>
      <p:sp>
        <p:nvSpPr>
          <p:cNvPr id="13" name="Text 11"/>
          <p:cNvSpPr/>
          <p:nvPr/>
        </p:nvSpPr>
        <p:spPr>
          <a:xfrm>
            <a:off x="3520440" y="3200400"/>
            <a:ext cx="2331720" cy="1097280"/>
          </a:xfrm>
          <a:prstGeom prst="rect">
            <a:avLst/>
          </a:prstGeom>
          <a:noFill/>
          <a:ln/>
        </p:spPr>
        <p:txBody>
          <a:bodyPr wrap="square" lIns="0" tIns="0" rIns="0" bIns="0" rtlCol="0" anchor="ctr"/>
          <a:lstStyle/>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themes —</a:t>
            </a:r>
            <a:endParaRPr lang="en-US" sz="1500" dirty="0"/>
          </a:p>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all resolved</a:t>
            </a:r>
            <a:endParaRPr lang="en-US" sz="1500" dirty="0"/>
          </a:p>
        </p:txBody>
      </p:sp>
      <p:sp>
        <p:nvSpPr>
          <p:cNvPr id="14" name="Shape 12"/>
          <p:cNvSpPr/>
          <p:nvPr/>
        </p:nvSpPr>
        <p:spPr>
          <a:xfrm>
            <a:off x="6217920" y="1737360"/>
            <a:ext cx="2606040" cy="2834640"/>
          </a:xfrm>
          <a:prstGeom prst="roundRect">
            <a:avLst>
              <a:gd name="adj" fmla="val 4211"/>
            </a:avLst>
          </a:prstGeom>
          <a:solidFill>
            <a:srgbClr val="E8EEF7"/>
          </a:solidFill>
          <a:ln/>
        </p:spPr>
        <p:txBody>
          <a:bodyPr/>
          <a:lstStyle/>
          <a:p>
            <a:endParaRPr lang="en-JM" dirty="0"/>
          </a:p>
        </p:txBody>
      </p:sp>
      <p:sp>
        <p:nvSpPr>
          <p:cNvPr id="15" name="Text 13"/>
          <p:cNvSpPr/>
          <p:nvPr/>
        </p:nvSpPr>
        <p:spPr>
          <a:xfrm>
            <a:off x="6217920" y="1965960"/>
            <a:ext cx="2606040" cy="1188720"/>
          </a:xfrm>
          <a:prstGeom prst="rect">
            <a:avLst/>
          </a:prstGeom>
          <a:noFill/>
          <a:ln/>
        </p:spPr>
        <p:txBody>
          <a:bodyPr wrap="square" lIns="0" tIns="0" rIns="0" bIns="0" rtlCol="0" anchor="ctr"/>
          <a:lstStyle/>
          <a:p>
            <a:pPr marL="0" indent="0" algn="ctr">
              <a:buNone/>
            </a:pPr>
            <a:r>
              <a:rPr lang="en-US" sz="5400" b="1" dirty="0">
                <a:solidFill>
                  <a:srgbClr val="003A8F"/>
                </a:solidFill>
                <a:latin typeface="Calibri" pitchFamily="34" charset="0"/>
                <a:ea typeface="Calibri" pitchFamily="34" charset="-122"/>
                <a:cs typeface="Calibri" pitchFamily="34" charset="-120"/>
              </a:rPr>
              <a:t>2</a:t>
            </a:r>
            <a:endParaRPr lang="en-US" sz="5400" dirty="0"/>
          </a:p>
        </p:txBody>
      </p:sp>
      <p:sp>
        <p:nvSpPr>
          <p:cNvPr id="16" name="Text 14"/>
          <p:cNvSpPr/>
          <p:nvPr/>
        </p:nvSpPr>
        <p:spPr>
          <a:xfrm>
            <a:off x="6355080" y="3200400"/>
            <a:ext cx="2331720" cy="1097280"/>
          </a:xfrm>
          <a:prstGeom prst="rect">
            <a:avLst/>
          </a:prstGeom>
          <a:noFill/>
          <a:ln/>
        </p:spPr>
        <p:txBody>
          <a:bodyPr wrap="square" lIns="0" tIns="0" rIns="0" bIns="0" rtlCol="0" anchor="ctr"/>
          <a:lstStyle/>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citations verified</a:t>
            </a:r>
            <a:endParaRPr lang="en-US" sz="1500" dirty="0"/>
          </a:p>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and inserted</a:t>
            </a:r>
            <a:endParaRPr lang="en-US" sz="1500" dirty="0"/>
          </a:p>
        </p:txBody>
      </p:sp>
      <p:sp>
        <p:nvSpPr>
          <p:cNvPr id="17" name="Shape 15"/>
          <p:cNvSpPr/>
          <p:nvPr/>
        </p:nvSpPr>
        <p:spPr>
          <a:xfrm>
            <a:off x="9052560" y="1737360"/>
            <a:ext cx="2606040" cy="2834640"/>
          </a:xfrm>
          <a:prstGeom prst="roundRect">
            <a:avLst>
              <a:gd name="adj" fmla="val 4211"/>
            </a:avLst>
          </a:prstGeom>
          <a:solidFill>
            <a:srgbClr val="E8EEF7"/>
          </a:solidFill>
          <a:ln/>
        </p:spPr>
        <p:txBody>
          <a:bodyPr/>
          <a:lstStyle/>
          <a:p>
            <a:endParaRPr lang="en-JM" dirty="0"/>
          </a:p>
        </p:txBody>
      </p:sp>
      <p:sp>
        <p:nvSpPr>
          <p:cNvPr id="18" name="Text 16"/>
          <p:cNvSpPr/>
          <p:nvPr/>
        </p:nvSpPr>
        <p:spPr>
          <a:xfrm>
            <a:off x="9052560" y="1965960"/>
            <a:ext cx="2606040" cy="1188720"/>
          </a:xfrm>
          <a:prstGeom prst="rect">
            <a:avLst/>
          </a:prstGeom>
          <a:noFill/>
          <a:ln/>
        </p:spPr>
        <p:txBody>
          <a:bodyPr wrap="square" lIns="0" tIns="0" rIns="0" bIns="0" rtlCol="0" anchor="ctr"/>
          <a:lstStyle/>
          <a:p>
            <a:pPr marL="0" indent="0" algn="ctr">
              <a:buNone/>
            </a:pPr>
            <a:r>
              <a:rPr lang="en-US" sz="5400" b="1" dirty="0">
                <a:solidFill>
                  <a:srgbClr val="003A8F"/>
                </a:solidFill>
                <a:latin typeface="Calibri" pitchFamily="34" charset="0"/>
                <a:ea typeface="Calibri" pitchFamily="34" charset="-122"/>
                <a:cs typeface="Calibri" pitchFamily="34" charset="-120"/>
              </a:rPr>
              <a:t>4</a:t>
            </a:r>
            <a:endParaRPr lang="en-US" sz="5400" dirty="0"/>
          </a:p>
        </p:txBody>
      </p:sp>
      <p:sp>
        <p:nvSpPr>
          <p:cNvPr id="19" name="Text 17"/>
          <p:cNvSpPr/>
          <p:nvPr/>
        </p:nvSpPr>
        <p:spPr>
          <a:xfrm>
            <a:off x="9189720" y="3200400"/>
            <a:ext cx="2331720" cy="1097280"/>
          </a:xfrm>
          <a:prstGeom prst="rect">
            <a:avLst/>
          </a:prstGeom>
          <a:noFill/>
          <a:ln/>
        </p:spPr>
        <p:txBody>
          <a:bodyPr wrap="square" lIns="0" tIns="0" rIns="0" bIns="0" rtlCol="0" anchor="ctr"/>
          <a:lstStyle/>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substantive items for</a:t>
            </a:r>
            <a:endParaRPr lang="en-US" sz="1500" dirty="0"/>
          </a:p>
          <a:p>
            <a:pPr marL="0" indent="0" algn="ctr">
              <a:lnSpc>
                <a:spcPct val="115000"/>
              </a:lnSpc>
              <a:buNone/>
            </a:pPr>
            <a:r>
              <a:rPr lang="en-US" sz="1500" dirty="0">
                <a:solidFill>
                  <a:srgbClr val="3F4756"/>
                </a:solidFill>
                <a:latin typeface="Calibri" pitchFamily="34" charset="0"/>
                <a:ea typeface="Calibri" pitchFamily="34" charset="-122"/>
                <a:cs typeface="Calibri" pitchFamily="34" charset="-120"/>
              </a:rPr>
              <a:t>Intersessional discussion</a:t>
            </a:r>
            <a:endParaRPr lang="en-US" sz="1500" dirty="0"/>
          </a:p>
        </p:txBody>
      </p:sp>
      <p:sp>
        <p:nvSpPr>
          <p:cNvPr id="20" name="Text 18"/>
          <p:cNvSpPr/>
          <p:nvPr/>
        </p:nvSpPr>
        <p:spPr>
          <a:xfrm>
            <a:off x="548640" y="4892040"/>
            <a:ext cx="10972800" cy="548640"/>
          </a:xfrm>
          <a:prstGeom prst="rect">
            <a:avLst/>
          </a:prstGeom>
          <a:noFill/>
          <a:ln/>
        </p:spPr>
        <p:txBody>
          <a:bodyPr wrap="square" lIns="0" tIns="0" rIns="0" bIns="0" rtlCol="0" anchor="ctr"/>
          <a:lstStyle/>
          <a:p>
            <a:pPr marL="0" indent="0" algn="l">
              <a:buNone/>
            </a:pPr>
            <a:r>
              <a:rPr lang="en-US" sz="1500" i="1" dirty="0">
                <a:solidFill>
                  <a:srgbClr val="008C8C"/>
                </a:solidFill>
                <a:latin typeface="Calibri" pitchFamily="34" charset="0"/>
                <a:ea typeface="Calibri" pitchFamily="34" charset="-122"/>
                <a:cs typeface="Calibri" pitchFamily="34" charset="-120"/>
              </a:rPr>
              <a:t>Every comment has received a substantive response through either a textual amendment or a clarifying explanation.</a:t>
            </a:r>
            <a:endParaRPr lang="en-US" sz="1500" dirty="0"/>
          </a:p>
        </p:txBody>
      </p:sp>
      <p:pic>
        <p:nvPicPr>
          <p:cNvPr id="22" name="Picture 21">
            <a:extLst>
              <a:ext uri="{FF2B5EF4-FFF2-40B4-BE49-F238E27FC236}">
                <a16:creationId xmlns:a16="http://schemas.microsoft.com/office/drawing/2014/main" id="{96E9C2A6-1D09-1266-F4ED-FE4F8B90DC04}"/>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5</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SECTION 2 OF THE COMMENT SUMMARY</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400" b="1" dirty="0">
                <a:solidFill>
                  <a:srgbClr val="0D2150"/>
                </a:solidFill>
                <a:latin typeface="Calibri" pitchFamily="34" charset="0"/>
                <a:ea typeface="Calibri" pitchFamily="34" charset="-122"/>
                <a:cs typeface="Calibri" pitchFamily="34" charset="-120"/>
              </a:rPr>
              <a:t>Eleven groups of comments addressed </a:t>
            </a:r>
            <a:endParaRPr lang="en-US" sz="3400" dirty="0"/>
          </a:p>
        </p:txBody>
      </p:sp>
      <p:sp>
        <p:nvSpPr>
          <p:cNvPr id="8" name="Shape 6"/>
          <p:cNvSpPr/>
          <p:nvPr/>
        </p:nvSpPr>
        <p:spPr>
          <a:xfrm>
            <a:off x="548640" y="1645920"/>
            <a:ext cx="292608" cy="292608"/>
          </a:xfrm>
          <a:prstGeom prst="ellipse">
            <a:avLst/>
          </a:prstGeom>
          <a:solidFill>
            <a:srgbClr val="008C8C"/>
          </a:solidFill>
          <a:ln/>
        </p:spPr>
        <p:txBody>
          <a:bodyPr/>
          <a:lstStyle/>
          <a:p>
            <a:endParaRPr lang="en-JM" dirty="0"/>
          </a:p>
        </p:txBody>
      </p:sp>
      <p:sp>
        <p:nvSpPr>
          <p:cNvPr id="9" name="Text 7"/>
          <p:cNvSpPr/>
          <p:nvPr/>
        </p:nvSpPr>
        <p:spPr>
          <a:xfrm>
            <a:off x="548640" y="1645920"/>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0" name="Text 8"/>
          <p:cNvSpPr/>
          <p:nvPr/>
        </p:nvSpPr>
        <p:spPr>
          <a:xfrm>
            <a:off x="960120" y="1527048"/>
            <a:ext cx="4937760" cy="56692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Terminology</a:t>
            </a:r>
            <a:endParaRPr lang="en-US" sz="2000" dirty="0"/>
          </a:p>
        </p:txBody>
      </p:sp>
      <p:sp>
        <p:nvSpPr>
          <p:cNvPr id="11" name="Shape 9"/>
          <p:cNvSpPr/>
          <p:nvPr/>
        </p:nvSpPr>
        <p:spPr>
          <a:xfrm>
            <a:off x="6172200" y="1645920"/>
            <a:ext cx="292608" cy="292608"/>
          </a:xfrm>
          <a:prstGeom prst="ellipse">
            <a:avLst/>
          </a:prstGeom>
          <a:solidFill>
            <a:srgbClr val="008C8C"/>
          </a:solidFill>
          <a:ln/>
        </p:spPr>
        <p:txBody>
          <a:bodyPr/>
          <a:lstStyle/>
          <a:p>
            <a:endParaRPr lang="en-JM" dirty="0"/>
          </a:p>
        </p:txBody>
      </p:sp>
      <p:sp>
        <p:nvSpPr>
          <p:cNvPr id="12" name="Text 10"/>
          <p:cNvSpPr/>
          <p:nvPr/>
        </p:nvSpPr>
        <p:spPr>
          <a:xfrm>
            <a:off x="6172200" y="1645920"/>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3" name="Text 11"/>
          <p:cNvSpPr/>
          <p:nvPr/>
        </p:nvSpPr>
        <p:spPr>
          <a:xfrm>
            <a:off x="6583680" y="1527048"/>
            <a:ext cx="4937760" cy="56692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Paragraph numbering, ToC &amp; cross-references</a:t>
            </a:r>
            <a:endParaRPr lang="en-US" sz="2000" dirty="0"/>
          </a:p>
        </p:txBody>
      </p:sp>
      <p:sp>
        <p:nvSpPr>
          <p:cNvPr id="14" name="Shape 12"/>
          <p:cNvSpPr/>
          <p:nvPr/>
        </p:nvSpPr>
        <p:spPr>
          <a:xfrm>
            <a:off x="548640" y="2212848"/>
            <a:ext cx="292608" cy="292608"/>
          </a:xfrm>
          <a:prstGeom prst="ellipse">
            <a:avLst/>
          </a:prstGeom>
          <a:solidFill>
            <a:srgbClr val="008C8C"/>
          </a:solidFill>
          <a:ln/>
        </p:spPr>
        <p:txBody>
          <a:bodyPr/>
          <a:lstStyle/>
          <a:p>
            <a:endParaRPr lang="en-JM" dirty="0"/>
          </a:p>
        </p:txBody>
      </p:sp>
      <p:sp>
        <p:nvSpPr>
          <p:cNvPr id="15" name="Text 13"/>
          <p:cNvSpPr/>
          <p:nvPr/>
        </p:nvSpPr>
        <p:spPr>
          <a:xfrm>
            <a:off x="548640" y="2212848"/>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6" name="Text 14"/>
          <p:cNvSpPr/>
          <p:nvPr/>
        </p:nvSpPr>
        <p:spPr>
          <a:xfrm>
            <a:off x="960120" y="2093976"/>
            <a:ext cx="4937760" cy="56692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Delegation of COP oversight</a:t>
            </a:r>
            <a:endParaRPr lang="en-US" sz="2000" dirty="0"/>
          </a:p>
        </p:txBody>
      </p:sp>
      <p:sp>
        <p:nvSpPr>
          <p:cNvPr id="17" name="Shape 15"/>
          <p:cNvSpPr/>
          <p:nvPr/>
        </p:nvSpPr>
        <p:spPr>
          <a:xfrm>
            <a:off x="6172200" y="2212848"/>
            <a:ext cx="292608" cy="292608"/>
          </a:xfrm>
          <a:prstGeom prst="ellipse">
            <a:avLst/>
          </a:prstGeom>
          <a:solidFill>
            <a:srgbClr val="008C8C"/>
          </a:solidFill>
          <a:ln/>
        </p:spPr>
        <p:txBody>
          <a:bodyPr/>
          <a:lstStyle/>
          <a:p>
            <a:endParaRPr lang="en-JM" dirty="0"/>
          </a:p>
        </p:txBody>
      </p:sp>
      <p:sp>
        <p:nvSpPr>
          <p:cNvPr id="18" name="Text 16"/>
          <p:cNvSpPr/>
          <p:nvPr/>
        </p:nvSpPr>
        <p:spPr>
          <a:xfrm>
            <a:off x="6172200" y="2212848"/>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19" name="Text 17"/>
          <p:cNvSpPr/>
          <p:nvPr/>
        </p:nvSpPr>
        <p:spPr>
          <a:xfrm>
            <a:off x="6583680" y="2093976"/>
            <a:ext cx="4937760" cy="56692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Institutional character of RANs &amp; reporting flow</a:t>
            </a:r>
            <a:endParaRPr lang="en-US" sz="2000" dirty="0"/>
          </a:p>
        </p:txBody>
      </p:sp>
      <p:sp>
        <p:nvSpPr>
          <p:cNvPr id="20" name="Shape 18"/>
          <p:cNvSpPr/>
          <p:nvPr/>
        </p:nvSpPr>
        <p:spPr>
          <a:xfrm>
            <a:off x="548640" y="2779776"/>
            <a:ext cx="292608" cy="292608"/>
          </a:xfrm>
          <a:prstGeom prst="ellipse">
            <a:avLst/>
          </a:prstGeom>
          <a:solidFill>
            <a:srgbClr val="008C8C"/>
          </a:solidFill>
          <a:ln/>
        </p:spPr>
        <p:txBody>
          <a:bodyPr/>
          <a:lstStyle/>
          <a:p>
            <a:endParaRPr lang="en-JM" dirty="0"/>
          </a:p>
        </p:txBody>
      </p:sp>
      <p:sp>
        <p:nvSpPr>
          <p:cNvPr id="21" name="Text 19"/>
          <p:cNvSpPr/>
          <p:nvPr/>
        </p:nvSpPr>
        <p:spPr>
          <a:xfrm>
            <a:off x="548640" y="2779776"/>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22" name="Text 20"/>
          <p:cNvSpPr/>
          <p:nvPr/>
        </p:nvSpPr>
        <p:spPr>
          <a:xfrm>
            <a:off x="960120" y="2660904"/>
            <a:ext cx="4937760" cy="56692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Language that could read as legally binding</a:t>
            </a:r>
            <a:endParaRPr lang="en-US" sz="2000" dirty="0"/>
          </a:p>
        </p:txBody>
      </p:sp>
      <p:sp>
        <p:nvSpPr>
          <p:cNvPr id="23" name="Shape 21"/>
          <p:cNvSpPr/>
          <p:nvPr/>
        </p:nvSpPr>
        <p:spPr>
          <a:xfrm>
            <a:off x="6172200" y="2779776"/>
            <a:ext cx="292608" cy="292608"/>
          </a:xfrm>
          <a:prstGeom prst="ellipse">
            <a:avLst/>
          </a:prstGeom>
          <a:solidFill>
            <a:srgbClr val="008C8C"/>
          </a:solidFill>
          <a:ln/>
        </p:spPr>
        <p:txBody>
          <a:bodyPr/>
          <a:lstStyle/>
          <a:p>
            <a:endParaRPr lang="en-JM" dirty="0"/>
          </a:p>
        </p:txBody>
      </p:sp>
      <p:sp>
        <p:nvSpPr>
          <p:cNvPr id="24" name="Text 22"/>
          <p:cNvSpPr/>
          <p:nvPr/>
        </p:nvSpPr>
        <p:spPr>
          <a:xfrm>
            <a:off x="6172200" y="2779776"/>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6</a:t>
            </a:r>
            <a:endParaRPr lang="en-US" sz="1300" dirty="0"/>
          </a:p>
        </p:txBody>
      </p:sp>
      <p:sp>
        <p:nvSpPr>
          <p:cNvPr id="25" name="Text 23"/>
          <p:cNvSpPr/>
          <p:nvPr/>
        </p:nvSpPr>
        <p:spPr>
          <a:xfrm>
            <a:off x="6583680" y="2660904"/>
            <a:ext cx="4937760" cy="566928"/>
          </a:xfrm>
          <a:prstGeom prst="rect">
            <a:avLst/>
          </a:prstGeom>
          <a:noFill/>
          <a:ln/>
        </p:spPr>
        <p:txBody>
          <a:bodyPr wrap="square" lIns="0" tIns="0" rIns="0" bIns="0" rtlCol="0" anchor="ctr"/>
          <a:lstStyle/>
          <a:p>
            <a:pPr marL="0" indent="0" algn="l">
              <a:buNone/>
            </a:pPr>
            <a:r>
              <a:rPr lang="en-US" sz="1450" dirty="0">
                <a:solidFill>
                  <a:srgbClr val="1A1A1A"/>
                </a:solidFill>
                <a:latin typeface="Calibri" pitchFamily="34" charset="0"/>
                <a:ea typeface="Calibri" pitchFamily="34" charset="-122"/>
                <a:cs typeface="Calibri" pitchFamily="34" charset="-120"/>
              </a:rPr>
              <a:t>“</a:t>
            </a:r>
            <a:r>
              <a:rPr lang="en-US" sz="2000" dirty="0">
                <a:solidFill>
                  <a:srgbClr val="1A1A1A"/>
                </a:solidFill>
                <a:latin typeface="Calibri" pitchFamily="34" charset="0"/>
                <a:ea typeface="Calibri" pitchFamily="34" charset="-122"/>
                <a:cs typeface="Calibri" pitchFamily="34" charset="-120"/>
              </a:rPr>
              <a:t>Re-designation” terminology</a:t>
            </a:r>
            <a:endParaRPr lang="en-US" sz="2000" dirty="0"/>
          </a:p>
        </p:txBody>
      </p:sp>
      <p:sp>
        <p:nvSpPr>
          <p:cNvPr id="26" name="Shape 24"/>
          <p:cNvSpPr/>
          <p:nvPr/>
        </p:nvSpPr>
        <p:spPr>
          <a:xfrm>
            <a:off x="548640" y="3346704"/>
            <a:ext cx="292608" cy="292608"/>
          </a:xfrm>
          <a:prstGeom prst="ellipse">
            <a:avLst/>
          </a:prstGeom>
          <a:solidFill>
            <a:srgbClr val="008C8C"/>
          </a:solidFill>
          <a:ln/>
        </p:spPr>
        <p:txBody>
          <a:bodyPr/>
          <a:lstStyle/>
          <a:p>
            <a:endParaRPr lang="en-JM" dirty="0"/>
          </a:p>
        </p:txBody>
      </p:sp>
      <p:sp>
        <p:nvSpPr>
          <p:cNvPr id="27" name="Text 25"/>
          <p:cNvSpPr/>
          <p:nvPr/>
        </p:nvSpPr>
        <p:spPr>
          <a:xfrm>
            <a:off x="548640" y="3346704"/>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7</a:t>
            </a:r>
            <a:endParaRPr lang="en-US" sz="1300" dirty="0"/>
          </a:p>
        </p:txBody>
      </p:sp>
      <p:sp>
        <p:nvSpPr>
          <p:cNvPr id="28" name="Text 26"/>
          <p:cNvSpPr/>
          <p:nvPr/>
        </p:nvSpPr>
        <p:spPr>
          <a:xfrm>
            <a:off x="960120" y="3227832"/>
            <a:ext cx="4937760" cy="56692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Annex sequencing</a:t>
            </a:r>
            <a:endParaRPr lang="en-US" sz="2000" dirty="0"/>
          </a:p>
        </p:txBody>
      </p:sp>
      <p:sp>
        <p:nvSpPr>
          <p:cNvPr id="29" name="Shape 27"/>
          <p:cNvSpPr/>
          <p:nvPr/>
        </p:nvSpPr>
        <p:spPr>
          <a:xfrm>
            <a:off x="6172200" y="3346704"/>
            <a:ext cx="292608" cy="292608"/>
          </a:xfrm>
          <a:prstGeom prst="ellipse">
            <a:avLst/>
          </a:prstGeom>
          <a:solidFill>
            <a:srgbClr val="008C8C"/>
          </a:solidFill>
          <a:ln/>
        </p:spPr>
        <p:txBody>
          <a:bodyPr/>
          <a:lstStyle/>
          <a:p>
            <a:endParaRPr lang="en-JM" dirty="0"/>
          </a:p>
        </p:txBody>
      </p:sp>
      <p:sp>
        <p:nvSpPr>
          <p:cNvPr id="30" name="Text 28"/>
          <p:cNvSpPr/>
          <p:nvPr/>
        </p:nvSpPr>
        <p:spPr>
          <a:xfrm>
            <a:off x="6172200" y="3346704"/>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8</a:t>
            </a:r>
            <a:endParaRPr lang="en-US" sz="1300" dirty="0"/>
          </a:p>
        </p:txBody>
      </p:sp>
      <p:sp>
        <p:nvSpPr>
          <p:cNvPr id="31" name="Text 29"/>
          <p:cNvSpPr/>
          <p:nvPr/>
        </p:nvSpPr>
        <p:spPr>
          <a:xfrm>
            <a:off x="6583680" y="3227832"/>
            <a:ext cx="4937760" cy="56692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Emphasis on external/global frameworks</a:t>
            </a:r>
            <a:endParaRPr lang="en-US" sz="2000" dirty="0"/>
          </a:p>
        </p:txBody>
      </p:sp>
      <p:sp>
        <p:nvSpPr>
          <p:cNvPr id="32" name="Shape 30"/>
          <p:cNvSpPr/>
          <p:nvPr/>
        </p:nvSpPr>
        <p:spPr>
          <a:xfrm>
            <a:off x="548640" y="3913632"/>
            <a:ext cx="292608" cy="292608"/>
          </a:xfrm>
          <a:prstGeom prst="ellipse">
            <a:avLst/>
          </a:prstGeom>
          <a:solidFill>
            <a:srgbClr val="008C8C"/>
          </a:solidFill>
          <a:ln/>
        </p:spPr>
        <p:txBody>
          <a:bodyPr/>
          <a:lstStyle/>
          <a:p>
            <a:endParaRPr lang="en-JM" dirty="0"/>
          </a:p>
        </p:txBody>
      </p:sp>
      <p:sp>
        <p:nvSpPr>
          <p:cNvPr id="33" name="Text 31"/>
          <p:cNvSpPr/>
          <p:nvPr/>
        </p:nvSpPr>
        <p:spPr>
          <a:xfrm>
            <a:off x="548640" y="3913632"/>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9</a:t>
            </a:r>
            <a:endParaRPr lang="en-US" sz="1300" dirty="0"/>
          </a:p>
        </p:txBody>
      </p:sp>
      <p:sp>
        <p:nvSpPr>
          <p:cNvPr id="34" name="Text 32"/>
          <p:cNvSpPr/>
          <p:nvPr/>
        </p:nvSpPr>
        <p:spPr>
          <a:xfrm>
            <a:off x="960120" y="3794760"/>
            <a:ext cx="4937760" cy="56692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Precision and consistency edits</a:t>
            </a:r>
            <a:endParaRPr lang="en-US" sz="2000" dirty="0"/>
          </a:p>
        </p:txBody>
      </p:sp>
      <p:sp>
        <p:nvSpPr>
          <p:cNvPr id="35" name="Shape 33"/>
          <p:cNvSpPr/>
          <p:nvPr/>
        </p:nvSpPr>
        <p:spPr>
          <a:xfrm>
            <a:off x="6172200" y="3913632"/>
            <a:ext cx="292608" cy="292608"/>
          </a:xfrm>
          <a:prstGeom prst="ellipse">
            <a:avLst/>
          </a:prstGeom>
          <a:solidFill>
            <a:srgbClr val="008C8C"/>
          </a:solidFill>
          <a:ln/>
        </p:spPr>
        <p:txBody>
          <a:bodyPr/>
          <a:lstStyle/>
          <a:p>
            <a:endParaRPr lang="en-JM" dirty="0"/>
          </a:p>
        </p:txBody>
      </p:sp>
      <p:sp>
        <p:nvSpPr>
          <p:cNvPr id="36" name="Text 34"/>
          <p:cNvSpPr/>
          <p:nvPr/>
        </p:nvSpPr>
        <p:spPr>
          <a:xfrm>
            <a:off x="6172200" y="3913632"/>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10</a:t>
            </a:r>
            <a:endParaRPr lang="en-US" sz="1300" dirty="0"/>
          </a:p>
        </p:txBody>
      </p:sp>
      <p:sp>
        <p:nvSpPr>
          <p:cNvPr id="37" name="Text 35"/>
          <p:cNvSpPr/>
          <p:nvPr/>
        </p:nvSpPr>
        <p:spPr>
          <a:xfrm>
            <a:off x="6583680" y="3794760"/>
            <a:ext cx="4937760" cy="56692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Most suggested edits accepted</a:t>
            </a:r>
            <a:endParaRPr lang="en-US" sz="2000" dirty="0"/>
          </a:p>
        </p:txBody>
      </p:sp>
      <p:sp>
        <p:nvSpPr>
          <p:cNvPr id="38" name="Shape 36"/>
          <p:cNvSpPr/>
          <p:nvPr/>
        </p:nvSpPr>
        <p:spPr>
          <a:xfrm>
            <a:off x="548640" y="4480560"/>
            <a:ext cx="292608" cy="292608"/>
          </a:xfrm>
          <a:prstGeom prst="ellipse">
            <a:avLst/>
          </a:prstGeom>
          <a:solidFill>
            <a:srgbClr val="008C8C"/>
          </a:solidFill>
          <a:ln/>
        </p:spPr>
        <p:txBody>
          <a:bodyPr/>
          <a:lstStyle/>
          <a:p>
            <a:endParaRPr lang="en-JM" dirty="0"/>
          </a:p>
        </p:txBody>
      </p:sp>
      <p:sp>
        <p:nvSpPr>
          <p:cNvPr id="39" name="Text 37"/>
          <p:cNvSpPr/>
          <p:nvPr/>
        </p:nvSpPr>
        <p:spPr>
          <a:xfrm>
            <a:off x="548640" y="4480560"/>
            <a:ext cx="292608" cy="29260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11</a:t>
            </a:r>
            <a:endParaRPr lang="en-US" sz="1300" dirty="0"/>
          </a:p>
        </p:txBody>
      </p:sp>
      <p:sp>
        <p:nvSpPr>
          <p:cNvPr id="40" name="Text 38"/>
          <p:cNvSpPr/>
          <p:nvPr/>
        </p:nvSpPr>
        <p:spPr>
          <a:xfrm>
            <a:off x="960120" y="4361688"/>
            <a:ext cx="4937760" cy="566928"/>
          </a:xfrm>
          <a:prstGeom prst="rect">
            <a:avLst/>
          </a:prstGeom>
          <a:noFill/>
          <a:ln/>
        </p:spPr>
        <p:txBody>
          <a:bodyPr wrap="square" lIns="0" tIns="0" rIns="0" bIns="0" rtlCol="0" anchor="ctr"/>
          <a:lstStyle/>
          <a:p>
            <a:pPr marL="0" indent="0" algn="l">
              <a:buNone/>
            </a:pPr>
            <a:r>
              <a:rPr lang="en-US" sz="2000" dirty="0">
                <a:solidFill>
                  <a:srgbClr val="1A1A1A"/>
                </a:solidFill>
                <a:latin typeface="Calibri" pitchFamily="34" charset="0"/>
                <a:ea typeface="Calibri" pitchFamily="34" charset="-122"/>
                <a:cs typeface="Calibri" pitchFamily="34" charset="-120"/>
              </a:rPr>
              <a:t>Legal &amp; historical citations</a:t>
            </a:r>
            <a:endParaRPr lang="en-US" sz="2000" dirty="0"/>
          </a:p>
        </p:txBody>
      </p:sp>
      <p:pic>
        <p:nvPicPr>
          <p:cNvPr id="42" name="Picture 41">
            <a:extLst>
              <a:ext uri="{FF2B5EF4-FFF2-40B4-BE49-F238E27FC236}">
                <a16:creationId xmlns:a16="http://schemas.microsoft.com/office/drawing/2014/main" id="{DF41B0E8-607F-39B0-1CF6-6944398F5FE7}"/>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6</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SPOTLIGHT</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2600" b="1" dirty="0">
                <a:solidFill>
                  <a:srgbClr val="0D2150"/>
                </a:solidFill>
                <a:latin typeface="Calibri" pitchFamily="34" charset="0"/>
                <a:ea typeface="Calibri" pitchFamily="34" charset="-122"/>
                <a:cs typeface="Calibri" pitchFamily="34" charset="-120"/>
              </a:rPr>
              <a:t>Institutional oversight and the character of RANs</a:t>
            </a:r>
            <a:endParaRPr lang="en-US" sz="2600" dirty="0"/>
          </a:p>
        </p:txBody>
      </p:sp>
      <p:sp>
        <p:nvSpPr>
          <p:cNvPr id="8" name="Text 6"/>
          <p:cNvSpPr/>
          <p:nvPr/>
        </p:nvSpPr>
        <p:spPr>
          <a:xfrm>
            <a:off x="548640" y="1600200"/>
            <a:ext cx="3291840" cy="1920240"/>
          </a:xfrm>
          <a:prstGeom prst="rect">
            <a:avLst/>
          </a:prstGeom>
          <a:noFill/>
          <a:ln/>
        </p:spPr>
        <p:txBody>
          <a:bodyPr wrap="square" lIns="0" tIns="0" rIns="0" bIns="0" rtlCol="0" anchor="t"/>
          <a:lstStyle/>
          <a:p>
            <a:pPr marL="0" indent="0">
              <a:buNone/>
            </a:pPr>
            <a:r>
              <a:rPr lang="en-US" sz="3200" b="1" dirty="0">
                <a:solidFill>
                  <a:srgbClr val="003A8F"/>
                </a:solidFill>
                <a:latin typeface="Calibri" pitchFamily="34" charset="0"/>
                <a:ea typeface="Calibri" pitchFamily="34" charset="-122"/>
                <a:cs typeface="Calibri" pitchFamily="34" charset="-120"/>
              </a:rPr>
              <a:t>Delegation of COP oversight</a:t>
            </a:r>
            <a:endParaRPr lang="en-US" sz="3200" dirty="0"/>
          </a:p>
        </p:txBody>
      </p:sp>
      <p:sp>
        <p:nvSpPr>
          <p:cNvPr id="9" name="Text 7"/>
          <p:cNvSpPr/>
          <p:nvPr/>
        </p:nvSpPr>
        <p:spPr>
          <a:xfrm>
            <a:off x="3977640" y="1600200"/>
            <a:ext cx="7543800" cy="1920240"/>
          </a:xfrm>
          <a:prstGeom prst="rect">
            <a:avLst/>
          </a:prstGeom>
          <a:noFill/>
          <a:ln/>
        </p:spPr>
        <p:txBody>
          <a:bodyPr wrap="square" lIns="0" tIns="0" rIns="0" bIns="0" rtlCol="0" anchor="t"/>
          <a:lstStyle/>
          <a:p>
            <a:pPr marL="0" indent="0">
              <a:lnSpc>
                <a:spcPct val="115000"/>
              </a:lnSpc>
              <a:buNone/>
            </a:pPr>
            <a:r>
              <a:rPr lang="en-US" sz="2000" dirty="0">
                <a:solidFill>
                  <a:srgbClr val="1A1A1A"/>
                </a:solidFill>
                <a:latin typeface="Calibri" pitchFamily="34" charset="0"/>
                <a:ea typeface="Calibri" pitchFamily="34" charset="-122"/>
                <a:cs typeface="Calibri" pitchFamily="34" charset="-120"/>
              </a:rPr>
              <a:t>Comments noted that COP oversight of RACs/RANs may in practice be exercised through a Protocol COP, STAC or Steering Committee. A new general clause now states oversight may be exercised directly or through a delegated body. </a:t>
            </a:r>
            <a:endParaRPr lang="en-US" sz="2000" dirty="0"/>
          </a:p>
        </p:txBody>
      </p:sp>
      <p:sp>
        <p:nvSpPr>
          <p:cNvPr id="10" name="Text 8"/>
          <p:cNvSpPr/>
          <p:nvPr/>
        </p:nvSpPr>
        <p:spPr>
          <a:xfrm>
            <a:off x="548640" y="3886200"/>
            <a:ext cx="3291840" cy="1920240"/>
          </a:xfrm>
          <a:prstGeom prst="rect">
            <a:avLst/>
          </a:prstGeom>
          <a:noFill/>
          <a:ln/>
        </p:spPr>
        <p:txBody>
          <a:bodyPr wrap="square" lIns="0" tIns="0" rIns="0" bIns="0" rtlCol="0" anchor="t"/>
          <a:lstStyle/>
          <a:p>
            <a:pPr marL="0" indent="0">
              <a:buNone/>
            </a:pPr>
            <a:r>
              <a:rPr lang="en-US" sz="3200" b="1" dirty="0">
                <a:solidFill>
                  <a:srgbClr val="003A8F"/>
                </a:solidFill>
                <a:latin typeface="Calibri" pitchFamily="34" charset="0"/>
                <a:ea typeface="Calibri" pitchFamily="34" charset="-122"/>
                <a:cs typeface="Calibri" pitchFamily="34" charset="-120"/>
              </a:rPr>
              <a:t>Institutional character of RANs</a:t>
            </a:r>
            <a:endParaRPr lang="en-US" sz="3200" dirty="0"/>
          </a:p>
        </p:txBody>
      </p:sp>
      <p:sp>
        <p:nvSpPr>
          <p:cNvPr id="11" name="Text 9"/>
          <p:cNvSpPr/>
          <p:nvPr/>
        </p:nvSpPr>
        <p:spPr>
          <a:xfrm>
            <a:off x="3977640" y="3886200"/>
            <a:ext cx="7543800" cy="1920240"/>
          </a:xfrm>
          <a:prstGeom prst="rect">
            <a:avLst/>
          </a:prstGeom>
          <a:noFill/>
          <a:ln/>
        </p:spPr>
        <p:txBody>
          <a:bodyPr wrap="square" lIns="0" tIns="0" rIns="0" bIns="0" rtlCol="0" anchor="t"/>
          <a:lstStyle/>
          <a:p>
            <a:pPr marL="0" indent="0">
              <a:lnSpc>
                <a:spcPct val="115000"/>
              </a:lnSpc>
              <a:buNone/>
            </a:pPr>
            <a:r>
              <a:rPr lang="en-US" sz="2000" dirty="0">
                <a:solidFill>
                  <a:srgbClr val="1A1A1A"/>
                </a:solidFill>
                <a:latin typeface="Calibri" pitchFamily="34" charset="0"/>
                <a:ea typeface="Calibri" pitchFamily="34" charset="-122"/>
                <a:cs typeface="Calibri" pitchFamily="34" charset="-120"/>
              </a:rPr>
              <a:t>RANs, as informal networks rather than legal entities, cannot “report” or “provide expertise” as an institution. Provisions were revised so RAN members prepare the substantive content, with the coordinating RAC or CCS channelling it forward. This addresses issue of a RAC reporting to itself or overburdening RACs with reporting responsibility.</a:t>
            </a:r>
            <a:endParaRPr lang="en-US" sz="2000" dirty="0"/>
          </a:p>
        </p:txBody>
      </p:sp>
      <p:pic>
        <p:nvPicPr>
          <p:cNvPr id="13" name="Picture 12">
            <a:extLst>
              <a:ext uri="{FF2B5EF4-FFF2-40B4-BE49-F238E27FC236}">
                <a16:creationId xmlns:a16="http://schemas.microsoft.com/office/drawing/2014/main" id="{91AE3242-3FF8-D1FC-1675-F7DB5CCD9534}"/>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7</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SPOTLIGHT</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2600" b="1" dirty="0">
                <a:solidFill>
                  <a:srgbClr val="0D2150"/>
                </a:solidFill>
                <a:latin typeface="Calibri" pitchFamily="34" charset="0"/>
                <a:ea typeface="Calibri" pitchFamily="34" charset="-122"/>
                <a:cs typeface="Calibri" pitchFamily="34" charset="-120"/>
              </a:rPr>
              <a:t>Non-binding character, and citations now confirmed</a:t>
            </a:r>
            <a:endParaRPr lang="en-US" sz="2600" dirty="0"/>
          </a:p>
        </p:txBody>
      </p:sp>
      <p:sp>
        <p:nvSpPr>
          <p:cNvPr id="8" name="Text 6"/>
          <p:cNvSpPr/>
          <p:nvPr/>
        </p:nvSpPr>
        <p:spPr>
          <a:xfrm>
            <a:off x="548640" y="1600200"/>
            <a:ext cx="3291840" cy="1920240"/>
          </a:xfrm>
          <a:prstGeom prst="rect">
            <a:avLst/>
          </a:prstGeom>
          <a:noFill/>
          <a:ln/>
        </p:spPr>
        <p:txBody>
          <a:bodyPr wrap="square" lIns="0" tIns="0" rIns="0" bIns="0" rtlCol="0" anchor="t"/>
          <a:lstStyle/>
          <a:p>
            <a:pPr marL="0" indent="0">
              <a:buNone/>
            </a:pPr>
            <a:r>
              <a:rPr lang="en-US" sz="3200" b="1" dirty="0">
                <a:solidFill>
                  <a:srgbClr val="003A8F"/>
                </a:solidFill>
                <a:latin typeface="Calibri" pitchFamily="34" charset="0"/>
                <a:ea typeface="Calibri" pitchFamily="34" charset="-122"/>
                <a:cs typeface="Calibri" pitchFamily="34" charset="-120"/>
              </a:rPr>
              <a:t>Language that could read as legally binding</a:t>
            </a:r>
            <a:endParaRPr lang="en-US" sz="3200" dirty="0"/>
          </a:p>
        </p:txBody>
      </p:sp>
      <p:sp>
        <p:nvSpPr>
          <p:cNvPr id="9" name="Text 7"/>
          <p:cNvSpPr/>
          <p:nvPr/>
        </p:nvSpPr>
        <p:spPr>
          <a:xfrm>
            <a:off x="3977640" y="1600200"/>
            <a:ext cx="7543800" cy="1920240"/>
          </a:xfrm>
          <a:prstGeom prst="rect">
            <a:avLst/>
          </a:prstGeom>
          <a:noFill/>
          <a:ln/>
        </p:spPr>
        <p:txBody>
          <a:bodyPr wrap="square" lIns="0" tIns="0" rIns="0" bIns="0" rtlCol="0" anchor="t"/>
          <a:lstStyle/>
          <a:p>
            <a:pPr marL="0" indent="0">
              <a:lnSpc>
                <a:spcPct val="115000"/>
              </a:lnSpc>
              <a:buNone/>
            </a:pPr>
            <a:r>
              <a:rPr lang="en-US" sz="2000" dirty="0">
                <a:solidFill>
                  <a:srgbClr val="1A1A1A"/>
                </a:solidFill>
                <a:latin typeface="Calibri" pitchFamily="34" charset="0"/>
                <a:ea typeface="Calibri" pitchFamily="34" charset="-122"/>
                <a:cs typeface="Calibri" pitchFamily="34" charset="-120"/>
              </a:rPr>
              <a:t>Wording softened where it could be read as imposing obligations beyond the Guidelines’ non-binding character e.g. the RAC dissolution procedure was rewritten to state clearly who may propose dissolution and who decides; the imprecise “non-binding” description of RANs was corrected.</a:t>
            </a:r>
            <a:endParaRPr lang="en-US" sz="2000" dirty="0"/>
          </a:p>
        </p:txBody>
      </p:sp>
      <p:sp>
        <p:nvSpPr>
          <p:cNvPr id="10" name="Text 8"/>
          <p:cNvSpPr/>
          <p:nvPr/>
        </p:nvSpPr>
        <p:spPr>
          <a:xfrm>
            <a:off x="548640" y="3886200"/>
            <a:ext cx="3291840" cy="1920240"/>
          </a:xfrm>
          <a:prstGeom prst="rect">
            <a:avLst/>
          </a:prstGeom>
          <a:noFill/>
          <a:ln/>
        </p:spPr>
        <p:txBody>
          <a:bodyPr wrap="square" lIns="0" tIns="0" rIns="0" bIns="0" rtlCol="0" anchor="t"/>
          <a:lstStyle/>
          <a:p>
            <a:pPr marL="0" indent="0">
              <a:buNone/>
            </a:pPr>
            <a:r>
              <a:rPr lang="en-US" sz="3200" b="1" dirty="0">
                <a:solidFill>
                  <a:srgbClr val="003A8F"/>
                </a:solidFill>
                <a:latin typeface="Calibri" pitchFamily="34" charset="0"/>
                <a:ea typeface="Calibri" pitchFamily="34" charset="-122"/>
                <a:cs typeface="Calibri" pitchFamily="34" charset="-120"/>
              </a:rPr>
              <a:t>Legal &amp; historical citations</a:t>
            </a:r>
            <a:endParaRPr lang="en-US" sz="3200" dirty="0"/>
          </a:p>
        </p:txBody>
      </p:sp>
      <p:sp>
        <p:nvSpPr>
          <p:cNvPr id="11" name="Text 9"/>
          <p:cNvSpPr/>
          <p:nvPr/>
        </p:nvSpPr>
        <p:spPr>
          <a:xfrm>
            <a:off x="3977640" y="3886200"/>
            <a:ext cx="7543800" cy="1920240"/>
          </a:xfrm>
          <a:prstGeom prst="rect">
            <a:avLst/>
          </a:prstGeom>
          <a:noFill/>
          <a:ln/>
        </p:spPr>
        <p:txBody>
          <a:bodyPr wrap="square" lIns="0" tIns="0" rIns="0" bIns="0" rtlCol="0" anchor="t"/>
          <a:lstStyle/>
          <a:p>
            <a:pPr marL="0" indent="0">
              <a:lnSpc>
                <a:spcPct val="115000"/>
              </a:lnSpc>
              <a:buNone/>
            </a:pPr>
            <a:r>
              <a:rPr lang="en-US" sz="2000" dirty="0">
                <a:solidFill>
                  <a:srgbClr val="1A1A1A"/>
                </a:solidFill>
                <a:latin typeface="Calibri" pitchFamily="34" charset="0"/>
                <a:ea typeface="Calibri" pitchFamily="34" charset="-122"/>
                <a:cs typeface="Calibri" pitchFamily="34" charset="-120"/>
              </a:rPr>
              <a:t>Two requests for precise citations were verified and inserted: Article 15.1(e) of the Cartagena Convention together with COP Decision (2002) establishing RACs and RANs; and the COP Decision (2008) adopting the predecessor Guidelines this revision supersedes.</a:t>
            </a:r>
            <a:endParaRPr lang="en-US" sz="2000" dirty="0"/>
          </a:p>
        </p:txBody>
      </p:sp>
      <p:pic>
        <p:nvPicPr>
          <p:cNvPr id="13" name="Picture 12">
            <a:extLst>
              <a:ext uri="{FF2B5EF4-FFF2-40B4-BE49-F238E27FC236}">
                <a16:creationId xmlns:a16="http://schemas.microsoft.com/office/drawing/2014/main" id="{3FE03B12-16FB-F4FC-8D2E-6EA69ECBF5D2}"/>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3F4756"/>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3F4756"/>
                </a:solidFill>
                <a:latin typeface="Calibri" pitchFamily="34" charset="0"/>
                <a:ea typeface="Calibri" pitchFamily="34" charset="-122"/>
                <a:cs typeface="Calibri" pitchFamily="34" charset="-120"/>
              </a:rPr>
              <a:t>8</a:t>
            </a:r>
            <a:endParaRPr lang="en-US" sz="1000" dirty="0"/>
          </a:p>
        </p:txBody>
      </p:sp>
      <p:sp>
        <p:nvSpPr>
          <p:cNvPr id="6" name="Text 4"/>
          <p:cNvSpPr/>
          <p:nvPr/>
        </p:nvSpPr>
        <p:spPr>
          <a:xfrm>
            <a:off x="457200" y="201168"/>
            <a:ext cx="9144000" cy="274320"/>
          </a:xfrm>
          <a:prstGeom prst="rect">
            <a:avLst/>
          </a:prstGeom>
          <a:noFill/>
          <a:ln/>
        </p:spPr>
        <p:txBody>
          <a:bodyPr wrap="square" lIns="0" tIns="0" rIns="0" bIns="0" rtlCol="0" anchor="ctr"/>
          <a:lstStyle/>
          <a:p>
            <a:pPr marL="0" indent="0" algn="l">
              <a:buNone/>
            </a:pPr>
            <a:r>
              <a:rPr lang="en-US" sz="1200" b="1" kern="0" spc="100" dirty="0">
                <a:solidFill>
                  <a:srgbClr val="008C8C"/>
                </a:solidFill>
                <a:latin typeface="Calibri" pitchFamily="34" charset="0"/>
                <a:ea typeface="Calibri" pitchFamily="34" charset="-122"/>
                <a:cs typeface="Calibri" pitchFamily="34" charset="-120"/>
              </a:rPr>
              <a:t>SPOTLIGHT</a:t>
            </a:r>
            <a:endParaRPr lang="en-US" sz="1200" dirty="0"/>
          </a:p>
        </p:txBody>
      </p:sp>
      <p:sp>
        <p:nvSpPr>
          <p:cNvPr id="7" name="Text 5"/>
          <p:cNvSpPr/>
          <p:nvPr/>
        </p:nvSpPr>
        <p:spPr>
          <a:xfrm>
            <a:off x="457200" y="502920"/>
            <a:ext cx="10972800" cy="640080"/>
          </a:xfrm>
          <a:prstGeom prst="rect">
            <a:avLst/>
          </a:prstGeom>
          <a:noFill/>
          <a:ln/>
        </p:spPr>
        <p:txBody>
          <a:bodyPr wrap="square" lIns="0" tIns="0" rIns="0" bIns="0" rtlCol="0" anchor="ctr"/>
          <a:lstStyle/>
          <a:p>
            <a:pPr marL="0" indent="0" algn="l">
              <a:buNone/>
            </a:pPr>
            <a:r>
              <a:rPr lang="en-US" sz="3000" b="1" dirty="0">
                <a:solidFill>
                  <a:srgbClr val="0D2150"/>
                </a:solidFill>
                <a:latin typeface="Calibri" pitchFamily="34" charset="0"/>
                <a:ea typeface="Calibri" pitchFamily="34" charset="-122"/>
                <a:cs typeface="Calibri" pitchFamily="34" charset="-120"/>
              </a:rPr>
              <a:t>Structure, naming and scope refinements</a:t>
            </a:r>
            <a:endParaRPr lang="en-US" sz="3000" dirty="0"/>
          </a:p>
        </p:txBody>
      </p:sp>
      <p:sp>
        <p:nvSpPr>
          <p:cNvPr id="8" name="Text 6"/>
          <p:cNvSpPr/>
          <p:nvPr/>
        </p:nvSpPr>
        <p:spPr>
          <a:xfrm>
            <a:off x="548640" y="1600200"/>
            <a:ext cx="3291840" cy="1920240"/>
          </a:xfrm>
          <a:prstGeom prst="rect">
            <a:avLst/>
          </a:prstGeom>
          <a:noFill/>
          <a:ln/>
        </p:spPr>
        <p:txBody>
          <a:bodyPr wrap="square" lIns="0" tIns="0" rIns="0" bIns="0" rtlCol="0" anchor="t"/>
          <a:lstStyle/>
          <a:p>
            <a:pPr marL="0" indent="0">
              <a:buNone/>
            </a:pPr>
            <a:r>
              <a:rPr lang="en-US" sz="3200" b="1" dirty="0">
                <a:solidFill>
                  <a:srgbClr val="003A8F"/>
                </a:solidFill>
                <a:latin typeface="Calibri" pitchFamily="34" charset="0"/>
                <a:ea typeface="Calibri" pitchFamily="34" charset="-122"/>
                <a:cs typeface="Calibri" pitchFamily="34" charset="-120"/>
              </a:rPr>
              <a:t>Structure &amp; naming</a:t>
            </a:r>
            <a:endParaRPr lang="en-US" sz="3200" dirty="0"/>
          </a:p>
        </p:txBody>
      </p:sp>
      <p:sp>
        <p:nvSpPr>
          <p:cNvPr id="9" name="Text 7"/>
          <p:cNvSpPr/>
          <p:nvPr/>
        </p:nvSpPr>
        <p:spPr>
          <a:xfrm>
            <a:off x="3977640" y="1600200"/>
            <a:ext cx="7543800" cy="1920240"/>
          </a:xfrm>
          <a:prstGeom prst="rect">
            <a:avLst/>
          </a:prstGeom>
          <a:noFill/>
          <a:ln/>
        </p:spPr>
        <p:txBody>
          <a:bodyPr wrap="square" lIns="0" tIns="0" rIns="0" bIns="0" rtlCol="0" anchor="t"/>
          <a:lstStyle/>
          <a:p>
            <a:pPr marL="0" indent="0">
              <a:lnSpc>
                <a:spcPct val="115000"/>
              </a:lnSpc>
              <a:buNone/>
            </a:pPr>
            <a:r>
              <a:rPr lang="en-US" sz="2000" dirty="0">
                <a:solidFill>
                  <a:srgbClr val="1A1A1A"/>
                </a:solidFill>
                <a:latin typeface="Calibri" pitchFamily="34" charset="0"/>
                <a:ea typeface="Calibri" pitchFamily="34" charset="-122"/>
                <a:cs typeface="Calibri" pitchFamily="34" charset="-120"/>
              </a:rPr>
              <a:t>Terminology standardised (“CCS,” “Annex,” spelled-out protocol names); numbering and Table of Contents corrected after restructuring; Annexes reordered so the Evaluation Framework and Model sit together; “re-designation” replaced with existing, defined language.</a:t>
            </a:r>
            <a:endParaRPr lang="en-US" sz="2000" dirty="0"/>
          </a:p>
        </p:txBody>
      </p:sp>
      <p:sp>
        <p:nvSpPr>
          <p:cNvPr id="10" name="Text 8"/>
          <p:cNvSpPr/>
          <p:nvPr/>
        </p:nvSpPr>
        <p:spPr>
          <a:xfrm>
            <a:off x="548640" y="3886200"/>
            <a:ext cx="3291840" cy="1920240"/>
          </a:xfrm>
          <a:prstGeom prst="rect">
            <a:avLst/>
          </a:prstGeom>
          <a:noFill/>
          <a:ln/>
        </p:spPr>
        <p:txBody>
          <a:bodyPr wrap="square" lIns="0" tIns="0" rIns="0" bIns="0" rtlCol="0" anchor="t"/>
          <a:lstStyle/>
          <a:p>
            <a:pPr marL="0" indent="0">
              <a:buNone/>
            </a:pPr>
            <a:r>
              <a:rPr lang="en-US" sz="3200" b="1" dirty="0">
                <a:solidFill>
                  <a:srgbClr val="003A8F"/>
                </a:solidFill>
                <a:latin typeface="Calibri" pitchFamily="34" charset="0"/>
                <a:ea typeface="Calibri" pitchFamily="34" charset="-122"/>
                <a:cs typeface="Calibri" pitchFamily="34" charset="-120"/>
              </a:rPr>
              <a:t>Scope: external/global frameworks</a:t>
            </a:r>
            <a:endParaRPr lang="en-US" sz="3200" dirty="0"/>
          </a:p>
        </p:txBody>
      </p:sp>
      <p:sp>
        <p:nvSpPr>
          <p:cNvPr id="11" name="Text 9"/>
          <p:cNvSpPr/>
          <p:nvPr/>
        </p:nvSpPr>
        <p:spPr>
          <a:xfrm>
            <a:off x="3977640" y="3886200"/>
            <a:ext cx="7543800" cy="1920240"/>
          </a:xfrm>
          <a:prstGeom prst="rect">
            <a:avLst/>
          </a:prstGeom>
          <a:noFill/>
          <a:ln/>
        </p:spPr>
        <p:txBody>
          <a:bodyPr wrap="square" lIns="0" tIns="0" rIns="0" bIns="0" rtlCol="0" anchor="t"/>
          <a:lstStyle/>
          <a:p>
            <a:pPr marL="0" indent="0">
              <a:lnSpc>
                <a:spcPct val="115000"/>
              </a:lnSpc>
              <a:buNone/>
            </a:pPr>
            <a:r>
              <a:rPr lang="en-US" sz="2000" dirty="0">
                <a:solidFill>
                  <a:srgbClr val="1A1A1A"/>
                </a:solidFill>
                <a:latin typeface="Calibri" pitchFamily="34" charset="0"/>
                <a:ea typeface="Calibri" pitchFamily="34" charset="-122"/>
                <a:cs typeface="Calibri" pitchFamily="34" charset="-120"/>
              </a:rPr>
              <a:t>Concern that the draft placed undue emphasis on RACs’/RANs’ role in external global frameworks. A stand-alone “Global Context” section was removed; remaining references were scoped explicitly to the Convention and its Protocols, or made conditional on the COP approved Work Plan and Decisions.</a:t>
            </a:r>
            <a:endParaRPr lang="en-US" sz="2000" dirty="0"/>
          </a:p>
        </p:txBody>
      </p:sp>
      <p:pic>
        <p:nvPicPr>
          <p:cNvPr id="13" name="Picture 12">
            <a:extLst>
              <a:ext uri="{FF2B5EF4-FFF2-40B4-BE49-F238E27FC236}">
                <a16:creationId xmlns:a16="http://schemas.microsoft.com/office/drawing/2014/main" id="{03190BEA-295B-0357-62A3-AB51EA29216E}"/>
              </a:ext>
            </a:extLst>
          </p:cNvPr>
          <p:cNvPicPr>
            <a:picLocks noChangeAspect="1"/>
          </p:cNvPicPr>
          <p:nvPr/>
        </p:nvPicPr>
        <p:blipFill>
          <a:blip r:embed="rId3"/>
          <a:stretch>
            <a:fillRect/>
          </a:stretch>
        </p:blipFill>
        <p:spPr>
          <a:xfrm>
            <a:off x="10266218" y="24418"/>
            <a:ext cx="1701338" cy="95700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D2150"/>
        </a:solidFill>
        <a:effectLst/>
      </p:bgPr>
    </p:bg>
    <p:spTree>
      <p:nvGrpSpPr>
        <p:cNvPr id="1" name=""/>
        <p:cNvGrpSpPr/>
        <p:nvPr/>
      </p:nvGrpSpPr>
      <p:grpSpPr>
        <a:xfrm>
          <a:off x="0" y="0"/>
          <a:ext cx="0" cy="0"/>
          <a:chOff x="0" y="0"/>
          <a:chExt cx="0" cy="0"/>
        </a:xfrm>
      </p:grpSpPr>
      <p:sp>
        <p:nvSpPr>
          <p:cNvPr id="4" name="Text 2"/>
          <p:cNvSpPr/>
          <p:nvPr/>
        </p:nvSpPr>
        <p:spPr>
          <a:xfrm>
            <a:off x="457200" y="6510528"/>
            <a:ext cx="7772400" cy="274320"/>
          </a:xfrm>
          <a:prstGeom prst="rect">
            <a:avLst/>
          </a:prstGeom>
          <a:noFill/>
          <a:ln/>
        </p:spPr>
        <p:txBody>
          <a:bodyPr wrap="square" lIns="0" tIns="0" rIns="0" bIns="0" rtlCol="0" anchor="ctr"/>
          <a:lstStyle/>
          <a:p>
            <a:pPr marL="0" indent="0" algn="l">
              <a:buNone/>
            </a:pPr>
            <a:r>
              <a:rPr lang="en-US" sz="1000" dirty="0">
                <a:solidFill>
                  <a:srgbClr val="AEB8CC"/>
                </a:solidFill>
                <a:latin typeface="Calibri" pitchFamily="34" charset="0"/>
                <a:ea typeface="Calibri" pitchFamily="34" charset="-122"/>
                <a:cs typeface="Calibri" pitchFamily="34" charset="-120"/>
              </a:rPr>
              <a:t>UNEP-CEP  |  Cartagena Convention Secretariat</a:t>
            </a:r>
            <a:endParaRPr lang="en-US" sz="1000" dirty="0"/>
          </a:p>
        </p:txBody>
      </p:sp>
      <p:sp>
        <p:nvSpPr>
          <p:cNvPr id="5" name="Text 3"/>
          <p:cNvSpPr/>
          <p:nvPr/>
        </p:nvSpPr>
        <p:spPr>
          <a:xfrm>
            <a:off x="11521440" y="6510528"/>
            <a:ext cx="365760" cy="274320"/>
          </a:xfrm>
          <a:prstGeom prst="rect">
            <a:avLst/>
          </a:prstGeom>
          <a:noFill/>
          <a:ln/>
        </p:spPr>
        <p:txBody>
          <a:bodyPr wrap="square" lIns="0" tIns="0" rIns="0" bIns="0" rtlCol="0" anchor="ctr"/>
          <a:lstStyle/>
          <a:p>
            <a:pPr marL="0" indent="0" algn="r">
              <a:buNone/>
            </a:pPr>
            <a:r>
              <a:rPr lang="en-US" sz="1000" dirty="0">
                <a:solidFill>
                  <a:srgbClr val="AEB8CC"/>
                </a:solidFill>
                <a:latin typeface="Calibri" pitchFamily="34" charset="0"/>
                <a:ea typeface="Calibri" pitchFamily="34" charset="-122"/>
                <a:cs typeface="Calibri" pitchFamily="34" charset="-120"/>
              </a:rPr>
              <a:t>9</a:t>
            </a:r>
            <a:endParaRPr lang="en-US" sz="1000" dirty="0"/>
          </a:p>
        </p:txBody>
      </p:sp>
      <p:sp>
        <p:nvSpPr>
          <p:cNvPr id="6" name="Text 4"/>
          <p:cNvSpPr/>
          <p:nvPr/>
        </p:nvSpPr>
        <p:spPr>
          <a:xfrm>
            <a:off x="731520" y="2468880"/>
            <a:ext cx="7315200" cy="365760"/>
          </a:xfrm>
          <a:prstGeom prst="rect">
            <a:avLst/>
          </a:prstGeom>
          <a:noFill/>
          <a:ln/>
        </p:spPr>
        <p:txBody>
          <a:bodyPr wrap="square" lIns="0" tIns="0" rIns="0" bIns="0" rtlCol="0" anchor="ctr"/>
          <a:lstStyle/>
          <a:p>
            <a:pPr marL="0" indent="0">
              <a:buNone/>
            </a:pPr>
            <a:r>
              <a:rPr lang="en-US" sz="1500" b="1" kern="0" spc="200" dirty="0">
                <a:solidFill>
                  <a:srgbClr val="E8A838"/>
                </a:solidFill>
                <a:latin typeface="Calibri" pitchFamily="34" charset="0"/>
                <a:ea typeface="Calibri" pitchFamily="34" charset="-122"/>
                <a:cs typeface="Calibri" pitchFamily="34" charset="-120"/>
              </a:rPr>
              <a:t>PART TWO</a:t>
            </a:r>
            <a:endParaRPr lang="en-US" sz="1500" dirty="0"/>
          </a:p>
        </p:txBody>
      </p:sp>
      <p:sp>
        <p:nvSpPr>
          <p:cNvPr id="7" name="Text 5"/>
          <p:cNvSpPr/>
          <p:nvPr/>
        </p:nvSpPr>
        <p:spPr>
          <a:xfrm>
            <a:off x="731520" y="2880360"/>
            <a:ext cx="10698480" cy="1645920"/>
          </a:xfrm>
          <a:prstGeom prst="rect">
            <a:avLst/>
          </a:prstGeom>
          <a:noFill/>
          <a:ln/>
        </p:spPr>
        <p:txBody>
          <a:bodyPr wrap="square" lIns="0" tIns="0" rIns="0" bIns="0" rtlCol="0" anchor="ctr"/>
          <a:lstStyle/>
          <a:p>
            <a:pPr marL="0" indent="0">
              <a:lnSpc>
                <a:spcPct val="115000"/>
              </a:lnSpc>
              <a:buNone/>
            </a:pPr>
            <a:r>
              <a:rPr lang="en-US" sz="3200" b="1" dirty="0">
                <a:solidFill>
                  <a:srgbClr val="FFFFFF"/>
                </a:solidFill>
                <a:latin typeface="Calibri" pitchFamily="34" charset="0"/>
                <a:ea typeface="Calibri" pitchFamily="34" charset="-122"/>
                <a:cs typeface="Calibri" pitchFamily="34" charset="-120"/>
              </a:rPr>
              <a:t>Additional Substantive Comments</a:t>
            </a:r>
            <a:endParaRPr lang="en-US" sz="3200" dirty="0"/>
          </a:p>
          <a:p>
            <a:pPr marL="0" indent="0">
              <a:lnSpc>
                <a:spcPct val="115000"/>
              </a:lnSpc>
              <a:buNone/>
            </a:pPr>
            <a:r>
              <a:rPr lang="en-US" sz="3200" b="1" dirty="0">
                <a:solidFill>
                  <a:srgbClr val="FFFFFF"/>
                </a:solidFill>
                <a:latin typeface="Calibri" pitchFamily="34" charset="0"/>
                <a:ea typeface="Calibri" pitchFamily="34" charset="-122"/>
                <a:cs typeface="Calibri" pitchFamily="34" charset="-120"/>
              </a:rPr>
              <a:t>for Discussion at the Intersessional Meeting</a:t>
            </a:r>
            <a:endParaRPr lang="en-US" sz="3200" dirty="0"/>
          </a:p>
        </p:txBody>
      </p:sp>
      <p:sp>
        <p:nvSpPr>
          <p:cNvPr id="8" name="Text 6"/>
          <p:cNvSpPr/>
          <p:nvPr/>
        </p:nvSpPr>
        <p:spPr>
          <a:xfrm>
            <a:off x="731520" y="4663440"/>
            <a:ext cx="10058400" cy="1005840"/>
          </a:xfrm>
          <a:prstGeom prst="rect">
            <a:avLst/>
          </a:prstGeom>
          <a:noFill/>
          <a:ln/>
        </p:spPr>
        <p:txBody>
          <a:bodyPr wrap="square" lIns="0" tIns="0" rIns="0" bIns="0" rtlCol="0" anchor="ctr"/>
          <a:lstStyle/>
          <a:p>
            <a:pPr marL="0" indent="0">
              <a:lnSpc>
                <a:spcPct val="120000"/>
              </a:lnSpc>
              <a:buNone/>
            </a:pPr>
            <a:r>
              <a:rPr lang="en-US" sz="1600" i="1" dirty="0">
                <a:solidFill>
                  <a:srgbClr val="C7D0E3"/>
                </a:solidFill>
                <a:latin typeface="Calibri" pitchFamily="34" charset="0"/>
                <a:ea typeface="Calibri" pitchFamily="34" charset="-122"/>
                <a:cs typeface="Calibri" pitchFamily="34" charset="-120"/>
              </a:rPr>
              <a:t>These comments raise substantive policy questions including programmatic priorities, financial arrangements, and the Guidelines’ relationship to external frameworks that the Secretariat considers should be placed before Contracting Parties rather than resolved unilaterally.</a:t>
            </a:r>
            <a:endParaRPr lang="en-US" sz="1600" dirty="0"/>
          </a:p>
        </p:txBody>
      </p:sp>
      <p:pic>
        <p:nvPicPr>
          <p:cNvPr id="10" name="Picture 9">
            <a:extLst>
              <a:ext uri="{FF2B5EF4-FFF2-40B4-BE49-F238E27FC236}">
                <a16:creationId xmlns:a16="http://schemas.microsoft.com/office/drawing/2014/main" id="{8F090F1A-B035-3AD9-64AF-4EB1ADCE204C}"/>
              </a:ext>
            </a:extLst>
          </p:cNvPr>
          <p:cNvPicPr>
            <a:picLocks noChangeAspect="1"/>
          </p:cNvPicPr>
          <p:nvPr/>
        </p:nvPicPr>
        <p:blipFill>
          <a:blip r:embed="rId3"/>
          <a:stretch>
            <a:fillRect/>
          </a:stretch>
        </p:blipFill>
        <p:spPr>
          <a:xfrm>
            <a:off x="8135745" y="-844209"/>
            <a:ext cx="4302111" cy="2419938"/>
          </a:xfrm>
          <a:prstGeom prst="rect">
            <a:avLst/>
          </a:prstGeom>
        </p:spPr>
      </p:pic>
      <p:pic>
        <p:nvPicPr>
          <p:cNvPr id="12" name="Picture 11">
            <a:extLst>
              <a:ext uri="{FF2B5EF4-FFF2-40B4-BE49-F238E27FC236}">
                <a16:creationId xmlns:a16="http://schemas.microsoft.com/office/drawing/2014/main" id="{67803FB2-9FBC-4CF5-3D52-E604532B6789}"/>
              </a:ext>
            </a:extLst>
          </p:cNvPr>
          <p:cNvPicPr>
            <a:picLocks noChangeAspect="1"/>
          </p:cNvPicPr>
          <p:nvPr/>
        </p:nvPicPr>
        <p:blipFill>
          <a:blip r:embed="rId4"/>
          <a:stretch>
            <a:fillRect/>
          </a:stretch>
        </p:blipFill>
        <p:spPr>
          <a:xfrm>
            <a:off x="9722253" y="-11040"/>
            <a:ext cx="684370" cy="68437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b77875e-5908-45a0-9cb4-dec9ae074618}" enabled="1" method="Privileged" siteId="{0f9e35db-544f-4f60-bdcc-5ea416e6dc70}" contentBits="0" removed="0"/>
</clbl:labelList>
</file>

<file path=docProps/app.xml><?xml version="1.0" encoding="utf-8"?>
<Properties xmlns="http://schemas.openxmlformats.org/officeDocument/2006/extended-properties" xmlns:vt="http://schemas.openxmlformats.org/officeDocument/2006/docPropsVTypes">
  <TotalTime>93</TotalTime>
  <Words>1505</Words>
  <Application>Microsoft Office PowerPoint</Application>
  <PresentationFormat>Widescreen</PresentationFormat>
  <Paragraphs>164</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Aptos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RAC/RAN Guidelines - Comment Summary</dc:title>
  <dc:subject>PptxGenJS Presentation</dc:subject>
  <dc:creator>Cartagena Convention Secretariat</dc:creator>
  <cp:lastModifiedBy>Christopher Corbin</cp:lastModifiedBy>
  <cp:revision>11</cp:revision>
  <dcterms:created xsi:type="dcterms:W3CDTF">2026-07-16T00:52:51Z</dcterms:created>
  <dcterms:modified xsi:type="dcterms:W3CDTF">2026-08-17T17:46:41Z</dcterms:modified>
</cp:coreProperties>
</file>